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2"/>
  </p:notesMasterIdLst>
  <p:sldIdLst>
    <p:sldId id="256" r:id="rId2"/>
    <p:sldId id="257" r:id="rId3"/>
    <p:sldId id="258" r:id="rId4"/>
    <p:sldId id="259" r:id="rId5"/>
    <p:sldId id="275" r:id="rId6"/>
    <p:sldId id="260" r:id="rId7"/>
    <p:sldId id="262" r:id="rId8"/>
    <p:sldId id="263" r:id="rId9"/>
    <p:sldId id="264" r:id="rId10"/>
    <p:sldId id="265" r:id="rId11"/>
    <p:sldId id="266" r:id="rId12"/>
    <p:sldId id="267" r:id="rId13"/>
    <p:sldId id="276" r:id="rId14"/>
    <p:sldId id="277" r:id="rId15"/>
    <p:sldId id="268" r:id="rId16"/>
    <p:sldId id="269" r:id="rId17"/>
    <p:sldId id="270" r:id="rId18"/>
    <p:sldId id="271" r:id="rId19"/>
    <p:sldId id="272" r:id="rId20"/>
    <p:sldId id="273"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6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C7282-3407-422D-91C8-920AA51ABC49}" type="doc">
      <dgm:prSet loTypeId="urn:microsoft.com/office/officeart/2005/8/layout/vList2" loCatId="list" qsTypeId="urn:microsoft.com/office/officeart/2005/8/quickstyle/simple1" qsCatId="simple" csTypeId="urn:microsoft.com/office/officeart/2005/8/colors/accent4_2" csCatId="accent4" phldr="1"/>
      <dgm:spPr/>
      <dgm:t>
        <a:bodyPr/>
        <a:lstStyle/>
        <a:p>
          <a:pPr rtl="1"/>
          <a:endParaRPr lang="ar-EG"/>
        </a:p>
      </dgm:t>
    </dgm:pt>
    <dgm:pt modelId="{DCF299ED-21BE-424B-84B1-56116C432F1B}">
      <dgm:prSet custT="1"/>
      <dgm:spPr/>
      <dgm:t>
        <a:bodyPr/>
        <a:lstStyle/>
        <a:p>
          <a:pPr rtl="1"/>
          <a:r>
            <a:rPr lang="ar-EG" sz="2600" dirty="0" smtClean="0"/>
            <a:t>المعاونة في اختيار المكونات الثقفية للمنهج.</a:t>
          </a:r>
          <a:endParaRPr lang="en-US" sz="2600" b="1" i="0" baseline="0" dirty="0"/>
        </a:p>
      </dgm:t>
    </dgm:pt>
    <dgm:pt modelId="{927C890D-BF75-4878-853C-030F99E33550}" type="parTrans" cxnId="{734E8A44-2C76-48AE-9682-3BFA05A46B28}">
      <dgm:prSet/>
      <dgm:spPr/>
      <dgm:t>
        <a:bodyPr/>
        <a:lstStyle/>
        <a:p>
          <a:pPr rtl="1"/>
          <a:endParaRPr lang="ar-EG"/>
        </a:p>
      </dgm:t>
    </dgm:pt>
    <dgm:pt modelId="{6C440EED-922E-475F-89CA-9CAE8A3DBFB6}" type="sibTrans" cxnId="{734E8A44-2C76-48AE-9682-3BFA05A46B28}">
      <dgm:prSet/>
      <dgm:spPr/>
      <dgm:t>
        <a:bodyPr/>
        <a:lstStyle/>
        <a:p>
          <a:pPr rtl="1"/>
          <a:endParaRPr lang="ar-EG"/>
        </a:p>
      </dgm:t>
    </dgm:pt>
    <dgm:pt modelId="{42E29833-7AC0-4F4C-9D12-E6C8E4A0215A}">
      <dgm:prSet custT="1"/>
      <dgm:spPr/>
      <dgm:t>
        <a:bodyPr/>
        <a:lstStyle/>
        <a:p>
          <a:pPr rtl="1"/>
          <a:r>
            <a:rPr lang="ar-EG" sz="2600" dirty="0" smtClean="0"/>
            <a:t>التنسيق بين هذه المكونات تجنبا للتناقض أو التعارض.</a:t>
          </a:r>
          <a:endParaRPr lang="en-US" sz="2600" dirty="0"/>
        </a:p>
      </dgm:t>
    </dgm:pt>
    <dgm:pt modelId="{9AFF5925-E4BD-4AE2-A43C-FA5E7E30D666}" type="parTrans" cxnId="{0108ABCF-9980-4481-BC40-FF61AAAF502D}">
      <dgm:prSet/>
      <dgm:spPr/>
      <dgm:t>
        <a:bodyPr/>
        <a:lstStyle/>
        <a:p>
          <a:pPr rtl="1"/>
          <a:endParaRPr lang="ar-EG"/>
        </a:p>
      </dgm:t>
    </dgm:pt>
    <dgm:pt modelId="{52466062-3B08-456C-A398-E4A26C2CBC4B}" type="sibTrans" cxnId="{0108ABCF-9980-4481-BC40-FF61AAAF502D}">
      <dgm:prSet/>
      <dgm:spPr/>
      <dgm:t>
        <a:bodyPr/>
        <a:lstStyle/>
        <a:p>
          <a:pPr rtl="1"/>
          <a:endParaRPr lang="ar-EG"/>
        </a:p>
      </dgm:t>
    </dgm:pt>
    <dgm:pt modelId="{7EEBC1E2-ECF9-421D-8BEE-64EE5183D3B8}">
      <dgm:prSet custT="1"/>
      <dgm:spPr/>
      <dgm:t>
        <a:bodyPr/>
        <a:lstStyle/>
        <a:p>
          <a:pPr rtl="1"/>
          <a:r>
            <a:rPr lang="ar-EG" sz="2600" dirty="0" smtClean="0"/>
            <a:t>اختيار مكونات ومحتوي المنهج وتتابعه بطريقة منطقية.</a:t>
          </a:r>
          <a:endParaRPr lang="en-US" sz="2600" dirty="0"/>
        </a:p>
      </dgm:t>
    </dgm:pt>
    <dgm:pt modelId="{5CA5B07D-BB79-49CF-8B0F-5E350AB9D2C4}" type="parTrans" cxnId="{D4FBEB77-B19F-4D67-A705-A2DBAE0E699A}">
      <dgm:prSet/>
      <dgm:spPr/>
      <dgm:t>
        <a:bodyPr/>
        <a:lstStyle/>
        <a:p>
          <a:pPr rtl="1"/>
          <a:endParaRPr lang="ar-EG"/>
        </a:p>
      </dgm:t>
    </dgm:pt>
    <dgm:pt modelId="{3E486DF7-1782-4CA0-9E01-C20418018FE1}" type="sibTrans" cxnId="{D4FBEB77-B19F-4D67-A705-A2DBAE0E699A}">
      <dgm:prSet/>
      <dgm:spPr/>
      <dgm:t>
        <a:bodyPr/>
        <a:lstStyle/>
        <a:p>
          <a:pPr rtl="1"/>
          <a:endParaRPr lang="ar-EG"/>
        </a:p>
      </dgm:t>
    </dgm:pt>
    <dgm:pt modelId="{8992109B-290F-4C6B-A3DD-ABBC770657CE}">
      <dgm:prSet custT="1"/>
      <dgm:spPr/>
      <dgm:t>
        <a:bodyPr/>
        <a:lstStyle/>
        <a:p>
          <a:pPr rtl="1"/>
          <a:r>
            <a:rPr lang="ar-EG" sz="2600" dirty="0" smtClean="0"/>
            <a:t>تقويم فعالية البرنامج والأهداف واستراتيجيات التدريس.</a:t>
          </a:r>
          <a:endParaRPr lang="en-US" sz="2600" dirty="0"/>
        </a:p>
      </dgm:t>
    </dgm:pt>
    <dgm:pt modelId="{997A6959-EC92-4CE1-AFD6-AA0360206973}" type="parTrans" cxnId="{C532BD2A-8813-4B85-98F0-CEBD911F31A1}">
      <dgm:prSet/>
      <dgm:spPr/>
      <dgm:t>
        <a:bodyPr/>
        <a:lstStyle/>
        <a:p>
          <a:pPr rtl="1"/>
          <a:endParaRPr lang="ar-EG"/>
        </a:p>
      </dgm:t>
    </dgm:pt>
    <dgm:pt modelId="{3BEDE6B8-64A7-49AA-BA69-B4D60F35359D}" type="sibTrans" cxnId="{C532BD2A-8813-4B85-98F0-CEBD911F31A1}">
      <dgm:prSet/>
      <dgm:spPr/>
      <dgm:t>
        <a:bodyPr/>
        <a:lstStyle/>
        <a:p>
          <a:pPr rtl="1"/>
          <a:endParaRPr lang="ar-EG"/>
        </a:p>
      </dgm:t>
    </dgm:pt>
    <dgm:pt modelId="{FF266E30-E92A-45BD-AD7C-5B642FB880DA}" type="pres">
      <dgm:prSet presAssocID="{F11C7282-3407-422D-91C8-920AA51ABC49}" presName="linear" presStyleCnt="0">
        <dgm:presLayoutVars>
          <dgm:animLvl val="lvl"/>
          <dgm:resizeHandles val="exact"/>
        </dgm:presLayoutVars>
      </dgm:prSet>
      <dgm:spPr/>
      <dgm:t>
        <a:bodyPr/>
        <a:lstStyle/>
        <a:p>
          <a:pPr rtl="1"/>
          <a:endParaRPr lang="ar-EG"/>
        </a:p>
      </dgm:t>
    </dgm:pt>
    <dgm:pt modelId="{4D20B9AD-8D5E-4578-96F6-9038678E823D}" type="pres">
      <dgm:prSet presAssocID="{DCF299ED-21BE-424B-84B1-56116C432F1B}" presName="parentText" presStyleLbl="node1" presStyleIdx="0" presStyleCnt="4" custScaleY="119224" custLinFactY="5051" custLinFactNeighborY="100000">
        <dgm:presLayoutVars>
          <dgm:chMax val="0"/>
          <dgm:bulletEnabled val="1"/>
        </dgm:presLayoutVars>
      </dgm:prSet>
      <dgm:spPr/>
      <dgm:t>
        <a:bodyPr/>
        <a:lstStyle/>
        <a:p>
          <a:pPr rtl="1"/>
          <a:endParaRPr lang="ar-EG"/>
        </a:p>
      </dgm:t>
    </dgm:pt>
    <dgm:pt modelId="{4EEA3F81-F8E0-4B80-A3EE-18E95C569C3F}" type="pres">
      <dgm:prSet presAssocID="{6C440EED-922E-475F-89CA-9CAE8A3DBFB6}" presName="spacer" presStyleCnt="0"/>
      <dgm:spPr/>
      <dgm:t>
        <a:bodyPr/>
        <a:lstStyle/>
        <a:p>
          <a:pPr rtl="1"/>
          <a:endParaRPr lang="ar-EG"/>
        </a:p>
      </dgm:t>
    </dgm:pt>
    <dgm:pt modelId="{4582599D-4DAC-4A5B-8705-39B45329FCF3}" type="pres">
      <dgm:prSet presAssocID="{42E29833-7AC0-4F4C-9D12-E6C8E4A0215A}" presName="parentText" presStyleLbl="node1" presStyleIdx="1" presStyleCnt="4">
        <dgm:presLayoutVars>
          <dgm:chMax val="0"/>
          <dgm:bulletEnabled val="1"/>
        </dgm:presLayoutVars>
      </dgm:prSet>
      <dgm:spPr/>
    </dgm:pt>
    <dgm:pt modelId="{8078EDC2-F92E-4B6C-AEBE-CA0E186165DC}" type="pres">
      <dgm:prSet presAssocID="{52466062-3B08-456C-A398-E4A26C2CBC4B}" presName="spacer" presStyleCnt="0"/>
      <dgm:spPr/>
    </dgm:pt>
    <dgm:pt modelId="{E62347CB-C20C-4F30-8CD3-F541BCB09077}" type="pres">
      <dgm:prSet presAssocID="{7EEBC1E2-ECF9-421D-8BEE-64EE5183D3B8}" presName="parentText" presStyleLbl="node1" presStyleIdx="2" presStyleCnt="4">
        <dgm:presLayoutVars>
          <dgm:chMax val="0"/>
          <dgm:bulletEnabled val="1"/>
        </dgm:presLayoutVars>
      </dgm:prSet>
      <dgm:spPr/>
    </dgm:pt>
    <dgm:pt modelId="{EF1CC03F-5AF4-4DFD-9FDF-874A7C719D87}" type="pres">
      <dgm:prSet presAssocID="{3E486DF7-1782-4CA0-9E01-C20418018FE1}" presName="spacer" presStyleCnt="0"/>
      <dgm:spPr/>
    </dgm:pt>
    <dgm:pt modelId="{4690B899-2245-41C3-93BF-AC8227277DD6}" type="pres">
      <dgm:prSet presAssocID="{8992109B-290F-4C6B-A3DD-ABBC770657CE}" presName="parentText" presStyleLbl="node1" presStyleIdx="3" presStyleCnt="4" custScaleY="90588" custLinFactNeighborX="0" custLinFactNeighborY="74794">
        <dgm:presLayoutVars>
          <dgm:chMax val="0"/>
          <dgm:bulletEnabled val="1"/>
        </dgm:presLayoutVars>
      </dgm:prSet>
      <dgm:spPr/>
    </dgm:pt>
  </dgm:ptLst>
  <dgm:cxnLst>
    <dgm:cxn modelId="{90E42C04-4D29-4FB1-AFFB-AEEE43E5C4D9}" type="presOf" srcId="{DCF299ED-21BE-424B-84B1-56116C432F1B}" destId="{4D20B9AD-8D5E-4578-96F6-9038678E823D}" srcOrd="0" destOrd="0" presId="urn:microsoft.com/office/officeart/2005/8/layout/vList2"/>
    <dgm:cxn modelId="{4318E8EC-C06A-439B-AAF7-25D5DECDCEB9}" type="presOf" srcId="{42E29833-7AC0-4F4C-9D12-E6C8E4A0215A}" destId="{4582599D-4DAC-4A5B-8705-39B45329FCF3}" srcOrd="0" destOrd="0" presId="urn:microsoft.com/office/officeart/2005/8/layout/vList2"/>
    <dgm:cxn modelId="{9A2ABF86-9DFC-4A69-B989-0719C775FC4A}" type="presOf" srcId="{F11C7282-3407-422D-91C8-920AA51ABC49}" destId="{FF266E30-E92A-45BD-AD7C-5B642FB880DA}" srcOrd="0" destOrd="0" presId="urn:microsoft.com/office/officeart/2005/8/layout/vList2"/>
    <dgm:cxn modelId="{0108ABCF-9980-4481-BC40-FF61AAAF502D}" srcId="{F11C7282-3407-422D-91C8-920AA51ABC49}" destId="{42E29833-7AC0-4F4C-9D12-E6C8E4A0215A}" srcOrd="1" destOrd="0" parTransId="{9AFF5925-E4BD-4AE2-A43C-FA5E7E30D666}" sibTransId="{52466062-3B08-456C-A398-E4A26C2CBC4B}"/>
    <dgm:cxn modelId="{C532BD2A-8813-4B85-98F0-CEBD911F31A1}" srcId="{F11C7282-3407-422D-91C8-920AA51ABC49}" destId="{8992109B-290F-4C6B-A3DD-ABBC770657CE}" srcOrd="3" destOrd="0" parTransId="{997A6959-EC92-4CE1-AFD6-AA0360206973}" sibTransId="{3BEDE6B8-64A7-49AA-BA69-B4D60F35359D}"/>
    <dgm:cxn modelId="{420BEA30-2396-4BFF-A3B6-0C2CA4F331F2}" type="presOf" srcId="{8992109B-290F-4C6B-A3DD-ABBC770657CE}" destId="{4690B899-2245-41C3-93BF-AC8227277DD6}" srcOrd="0" destOrd="0" presId="urn:microsoft.com/office/officeart/2005/8/layout/vList2"/>
    <dgm:cxn modelId="{D4FBEB77-B19F-4D67-A705-A2DBAE0E699A}" srcId="{F11C7282-3407-422D-91C8-920AA51ABC49}" destId="{7EEBC1E2-ECF9-421D-8BEE-64EE5183D3B8}" srcOrd="2" destOrd="0" parTransId="{5CA5B07D-BB79-49CF-8B0F-5E350AB9D2C4}" sibTransId="{3E486DF7-1782-4CA0-9E01-C20418018FE1}"/>
    <dgm:cxn modelId="{734E8A44-2C76-48AE-9682-3BFA05A46B28}" srcId="{F11C7282-3407-422D-91C8-920AA51ABC49}" destId="{DCF299ED-21BE-424B-84B1-56116C432F1B}" srcOrd="0" destOrd="0" parTransId="{927C890D-BF75-4878-853C-030F99E33550}" sibTransId="{6C440EED-922E-475F-89CA-9CAE8A3DBFB6}"/>
    <dgm:cxn modelId="{0F6DBFD5-8AE3-4D1E-B1A0-5E691422465B}" type="presOf" srcId="{7EEBC1E2-ECF9-421D-8BEE-64EE5183D3B8}" destId="{E62347CB-C20C-4F30-8CD3-F541BCB09077}" srcOrd="0" destOrd="0" presId="urn:microsoft.com/office/officeart/2005/8/layout/vList2"/>
    <dgm:cxn modelId="{933490DC-D432-4C51-AFEC-B7299446863C}" type="presParOf" srcId="{FF266E30-E92A-45BD-AD7C-5B642FB880DA}" destId="{4D20B9AD-8D5E-4578-96F6-9038678E823D}" srcOrd="0" destOrd="0" presId="urn:microsoft.com/office/officeart/2005/8/layout/vList2"/>
    <dgm:cxn modelId="{FCE3D4EF-3BB5-4348-A518-9D31D7ADD705}" type="presParOf" srcId="{FF266E30-E92A-45BD-AD7C-5B642FB880DA}" destId="{4EEA3F81-F8E0-4B80-A3EE-18E95C569C3F}" srcOrd="1" destOrd="0" presId="urn:microsoft.com/office/officeart/2005/8/layout/vList2"/>
    <dgm:cxn modelId="{309DD611-A127-4BD4-B150-ACF53568075B}" type="presParOf" srcId="{FF266E30-E92A-45BD-AD7C-5B642FB880DA}" destId="{4582599D-4DAC-4A5B-8705-39B45329FCF3}" srcOrd="2" destOrd="0" presId="urn:microsoft.com/office/officeart/2005/8/layout/vList2"/>
    <dgm:cxn modelId="{B7F6724E-ED7F-4EA5-95D6-218D9D812FC5}" type="presParOf" srcId="{FF266E30-E92A-45BD-AD7C-5B642FB880DA}" destId="{8078EDC2-F92E-4B6C-AEBE-CA0E186165DC}" srcOrd="3" destOrd="0" presId="urn:microsoft.com/office/officeart/2005/8/layout/vList2"/>
    <dgm:cxn modelId="{6335864E-3012-41EC-A4A0-B48B55C13DB3}" type="presParOf" srcId="{FF266E30-E92A-45BD-AD7C-5B642FB880DA}" destId="{E62347CB-C20C-4F30-8CD3-F541BCB09077}" srcOrd="4" destOrd="0" presId="urn:microsoft.com/office/officeart/2005/8/layout/vList2"/>
    <dgm:cxn modelId="{DBA738A4-0826-409F-BC33-90F47401D1E8}" type="presParOf" srcId="{FF266E30-E92A-45BD-AD7C-5B642FB880DA}" destId="{EF1CC03F-5AF4-4DFD-9FDF-874A7C719D87}" srcOrd="5" destOrd="0" presId="urn:microsoft.com/office/officeart/2005/8/layout/vList2"/>
    <dgm:cxn modelId="{F59A12B5-7282-46A8-90E1-4D5DA50880ED}" type="presParOf" srcId="{FF266E30-E92A-45BD-AD7C-5B642FB880DA}" destId="{4690B899-2245-41C3-93BF-AC8227277DD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0A64DC-15DB-4190-B695-616233A85385}"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ar-EG"/>
        </a:p>
      </dgm:t>
    </dgm:pt>
    <dgm:pt modelId="{419F6167-53E8-4797-907F-491EF4DE8B3E}">
      <dgm:prSet phldrT="[نص]"/>
      <dgm:spPr/>
      <dgm:t>
        <a:bodyPr/>
        <a:lstStyle/>
        <a:p>
          <a:pPr algn="r" rtl="1"/>
          <a:r>
            <a:rPr lang="ar-EG" dirty="0" smtClean="0">
              <a:solidFill>
                <a:schemeClr val="tx1"/>
              </a:solidFill>
            </a:rPr>
            <a:t>وهي عبارة عن الإطار العام الذي يحدد المعالم الأساسية للمنهاج فهي تمثل الخطوط العريضة والأساسية لأي مشروع </a:t>
          </a:r>
          <a:endParaRPr lang="ar-EG" dirty="0">
            <a:solidFill>
              <a:schemeClr val="tx1"/>
            </a:solidFill>
          </a:endParaRPr>
        </a:p>
      </dgm:t>
    </dgm:pt>
    <dgm:pt modelId="{33558DC6-4812-4F82-989F-25042078189E}" type="parTrans" cxnId="{E13A4A76-476E-484B-9486-7A9A12485870}">
      <dgm:prSet/>
      <dgm:spPr/>
      <dgm:t>
        <a:bodyPr/>
        <a:lstStyle/>
        <a:p>
          <a:pPr rtl="1"/>
          <a:endParaRPr lang="ar-EG"/>
        </a:p>
      </dgm:t>
    </dgm:pt>
    <dgm:pt modelId="{FAC281A8-F4FD-442A-A411-F940E579C1EE}" type="sibTrans" cxnId="{E13A4A76-476E-484B-9486-7A9A12485870}">
      <dgm:prSet/>
      <dgm:spPr/>
      <dgm:t>
        <a:bodyPr/>
        <a:lstStyle/>
        <a:p>
          <a:pPr rtl="1"/>
          <a:endParaRPr lang="ar-EG"/>
        </a:p>
      </dgm:t>
    </dgm:pt>
    <dgm:pt modelId="{D45796E4-55D0-4C5A-A49F-482227849172}">
      <dgm:prSet phldrT="[نص]" custT="1"/>
      <dgm:spPr/>
      <dgm:t>
        <a:bodyPr/>
        <a:lstStyle/>
        <a:p>
          <a:pPr rtl="1"/>
          <a:r>
            <a:rPr lang="ar-EG" sz="4400" dirty="0" smtClean="0">
              <a:solidFill>
                <a:schemeClr val="tx1"/>
              </a:solidFill>
            </a:rPr>
            <a:t>الخطة</a:t>
          </a:r>
          <a:r>
            <a:rPr lang="ar-EG" sz="4400" dirty="0" smtClean="0"/>
            <a:t> :</a:t>
          </a:r>
          <a:endParaRPr lang="ar-EG" sz="4400" dirty="0"/>
        </a:p>
      </dgm:t>
    </dgm:pt>
    <dgm:pt modelId="{4319416A-929E-46F6-A66B-D1A979FCC350}" type="parTrans" cxnId="{6CA0128E-AF26-49C2-8ED0-8C9FA6C5DF4F}">
      <dgm:prSet/>
      <dgm:spPr/>
      <dgm:t>
        <a:bodyPr/>
        <a:lstStyle/>
        <a:p>
          <a:pPr rtl="1"/>
          <a:endParaRPr lang="ar-EG"/>
        </a:p>
      </dgm:t>
    </dgm:pt>
    <dgm:pt modelId="{AF717E01-8880-4DDE-94C2-63B037AF65DF}" type="sibTrans" cxnId="{6CA0128E-AF26-49C2-8ED0-8C9FA6C5DF4F}">
      <dgm:prSet/>
      <dgm:spPr/>
      <dgm:t>
        <a:bodyPr/>
        <a:lstStyle/>
        <a:p>
          <a:pPr rtl="1"/>
          <a:endParaRPr lang="ar-EG"/>
        </a:p>
      </dgm:t>
    </dgm:pt>
    <dgm:pt modelId="{7FE4CD8E-8500-4C46-A3C6-C34D21818A1A}" type="pres">
      <dgm:prSet presAssocID="{0D0A64DC-15DB-4190-B695-616233A85385}" presName="diagram" presStyleCnt="0">
        <dgm:presLayoutVars>
          <dgm:dir/>
          <dgm:resizeHandles val="exact"/>
        </dgm:presLayoutVars>
      </dgm:prSet>
      <dgm:spPr/>
      <dgm:t>
        <a:bodyPr/>
        <a:lstStyle/>
        <a:p>
          <a:pPr rtl="1"/>
          <a:endParaRPr lang="ar-EG"/>
        </a:p>
      </dgm:t>
    </dgm:pt>
    <dgm:pt modelId="{C270BAE8-8159-4F87-9B61-4FD07A887723}" type="pres">
      <dgm:prSet presAssocID="{419F6167-53E8-4797-907F-491EF4DE8B3E}" presName="node" presStyleLbl="node1" presStyleIdx="0" presStyleCnt="2" custScaleX="217641" custScaleY="46465" custLinFactNeighborX="-873" custLinFactNeighborY="5739">
        <dgm:presLayoutVars>
          <dgm:bulletEnabled val="1"/>
        </dgm:presLayoutVars>
      </dgm:prSet>
      <dgm:spPr/>
      <dgm:t>
        <a:bodyPr/>
        <a:lstStyle/>
        <a:p>
          <a:pPr rtl="1"/>
          <a:endParaRPr lang="ar-EG"/>
        </a:p>
      </dgm:t>
    </dgm:pt>
    <dgm:pt modelId="{2E88C056-3CEC-456C-8EFE-B0C7A7763E8F}" type="pres">
      <dgm:prSet presAssocID="{FAC281A8-F4FD-442A-A411-F940E579C1EE}" presName="sibTrans" presStyleCnt="0"/>
      <dgm:spPr/>
    </dgm:pt>
    <dgm:pt modelId="{D3E956BD-496F-4CEC-96F8-273A5D680157}" type="pres">
      <dgm:prSet presAssocID="{D45796E4-55D0-4C5A-A49F-482227849172}" presName="node" presStyleLbl="node1" presStyleIdx="1" presStyleCnt="2" custScaleX="66140" custScaleY="30430" custLinFactNeighborX="75866" custLinFactNeighborY="-90005">
        <dgm:presLayoutVars>
          <dgm:bulletEnabled val="1"/>
        </dgm:presLayoutVars>
      </dgm:prSet>
      <dgm:spPr/>
      <dgm:t>
        <a:bodyPr/>
        <a:lstStyle/>
        <a:p>
          <a:pPr rtl="1"/>
          <a:endParaRPr lang="ar-EG"/>
        </a:p>
      </dgm:t>
    </dgm:pt>
  </dgm:ptLst>
  <dgm:cxnLst>
    <dgm:cxn modelId="{6B5BF54E-40B2-440A-B79C-838594D602EF}" type="presOf" srcId="{0D0A64DC-15DB-4190-B695-616233A85385}" destId="{7FE4CD8E-8500-4C46-A3C6-C34D21818A1A}" srcOrd="0" destOrd="0" presId="urn:microsoft.com/office/officeart/2005/8/layout/default#1"/>
    <dgm:cxn modelId="{C826D389-DD95-492D-94C8-3B4CD3B875EC}" type="presOf" srcId="{419F6167-53E8-4797-907F-491EF4DE8B3E}" destId="{C270BAE8-8159-4F87-9B61-4FD07A887723}" srcOrd="0" destOrd="0" presId="urn:microsoft.com/office/officeart/2005/8/layout/default#1"/>
    <dgm:cxn modelId="{D2669159-EFC9-4449-867B-FBDF7D2BFA37}" type="presOf" srcId="{D45796E4-55D0-4C5A-A49F-482227849172}" destId="{D3E956BD-496F-4CEC-96F8-273A5D680157}" srcOrd="0" destOrd="0" presId="urn:microsoft.com/office/officeart/2005/8/layout/default#1"/>
    <dgm:cxn modelId="{6CA0128E-AF26-49C2-8ED0-8C9FA6C5DF4F}" srcId="{0D0A64DC-15DB-4190-B695-616233A85385}" destId="{D45796E4-55D0-4C5A-A49F-482227849172}" srcOrd="1" destOrd="0" parTransId="{4319416A-929E-46F6-A66B-D1A979FCC350}" sibTransId="{AF717E01-8880-4DDE-94C2-63B037AF65DF}"/>
    <dgm:cxn modelId="{E13A4A76-476E-484B-9486-7A9A12485870}" srcId="{0D0A64DC-15DB-4190-B695-616233A85385}" destId="{419F6167-53E8-4797-907F-491EF4DE8B3E}" srcOrd="0" destOrd="0" parTransId="{33558DC6-4812-4F82-989F-25042078189E}" sibTransId="{FAC281A8-F4FD-442A-A411-F940E579C1EE}"/>
    <dgm:cxn modelId="{ED0A0FDB-5BC3-48F8-AC2E-46594BE3719F}" type="presParOf" srcId="{7FE4CD8E-8500-4C46-A3C6-C34D21818A1A}" destId="{C270BAE8-8159-4F87-9B61-4FD07A887723}" srcOrd="0" destOrd="0" presId="urn:microsoft.com/office/officeart/2005/8/layout/default#1"/>
    <dgm:cxn modelId="{65F69A20-313D-4D65-B3FA-86631CEB4592}" type="presParOf" srcId="{7FE4CD8E-8500-4C46-A3C6-C34D21818A1A}" destId="{2E88C056-3CEC-456C-8EFE-B0C7A7763E8F}" srcOrd="1" destOrd="0" presId="urn:microsoft.com/office/officeart/2005/8/layout/default#1"/>
    <dgm:cxn modelId="{2992D409-CD5B-48DC-81A9-71FB93200418}" type="presParOf" srcId="{7FE4CD8E-8500-4C46-A3C6-C34D21818A1A}" destId="{D3E956BD-496F-4CEC-96F8-273A5D680157}"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0B9AD-8D5E-4578-96F6-9038678E823D}">
      <dsp:nvSpPr>
        <dsp:cNvPr id="0" name=""/>
        <dsp:cNvSpPr/>
      </dsp:nvSpPr>
      <dsp:spPr>
        <a:xfrm>
          <a:off x="0" y="191710"/>
          <a:ext cx="7772400" cy="1093617"/>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EG" sz="2600" kern="1200" dirty="0" smtClean="0"/>
            <a:t>المعاونة في اختيار المكونات الثقفية للمنهج.</a:t>
          </a:r>
          <a:endParaRPr lang="en-US" sz="2600" b="1" i="0" kern="1200" baseline="0" dirty="0"/>
        </a:p>
      </dsp:txBody>
      <dsp:txXfrm>
        <a:off x="53386" y="245096"/>
        <a:ext cx="7665628" cy="986845"/>
      </dsp:txXfrm>
    </dsp:sp>
    <dsp:sp modelId="{4582599D-4DAC-4A5B-8705-39B45329FCF3}">
      <dsp:nvSpPr>
        <dsp:cNvPr id="0" name=""/>
        <dsp:cNvSpPr/>
      </dsp:nvSpPr>
      <dsp:spPr>
        <a:xfrm>
          <a:off x="0" y="1238996"/>
          <a:ext cx="7772400" cy="91728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EG" sz="2600" kern="1200" dirty="0" smtClean="0"/>
            <a:t>التنسيق بين هذه المكونات تجنبا للتناقض أو التعارض.</a:t>
          </a:r>
          <a:endParaRPr lang="en-US" sz="2600" kern="1200" dirty="0"/>
        </a:p>
      </dsp:txBody>
      <dsp:txXfrm>
        <a:off x="44778" y="1283774"/>
        <a:ext cx="7682844" cy="827724"/>
      </dsp:txXfrm>
    </dsp:sp>
    <dsp:sp modelId="{E62347CB-C20C-4F30-8CD3-F541BCB09077}">
      <dsp:nvSpPr>
        <dsp:cNvPr id="0" name=""/>
        <dsp:cNvSpPr/>
      </dsp:nvSpPr>
      <dsp:spPr>
        <a:xfrm>
          <a:off x="0" y="2297396"/>
          <a:ext cx="7772400" cy="91728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EG" sz="2600" kern="1200" dirty="0" smtClean="0"/>
            <a:t>اختيار مكونات ومحتوي المنهج وتتابعه بطريقة منطقية.</a:t>
          </a:r>
          <a:endParaRPr lang="en-US" sz="2600" kern="1200" dirty="0"/>
        </a:p>
      </dsp:txBody>
      <dsp:txXfrm>
        <a:off x="44778" y="2342174"/>
        <a:ext cx="7682844" cy="827724"/>
      </dsp:txXfrm>
    </dsp:sp>
    <dsp:sp modelId="{4690B899-2245-41C3-93BF-AC8227277DD6}">
      <dsp:nvSpPr>
        <dsp:cNvPr id="0" name=""/>
        <dsp:cNvSpPr/>
      </dsp:nvSpPr>
      <dsp:spPr>
        <a:xfrm>
          <a:off x="0" y="3360054"/>
          <a:ext cx="7772400" cy="830945"/>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EG" sz="2600" kern="1200" dirty="0" smtClean="0"/>
            <a:t>تقويم فعالية البرنامج والأهداف واستراتيجيات التدريس.</a:t>
          </a:r>
          <a:endParaRPr lang="en-US" sz="2600" kern="1200" dirty="0"/>
        </a:p>
      </dsp:txBody>
      <dsp:txXfrm>
        <a:off x="40563" y="3400617"/>
        <a:ext cx="7691274" cy="749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0BAE8-8159-4F87-9B61-4FD07A887723}">
      <dsp:nvSpPr>
        <dsp:cNvPr id="0" name=""/>
        <dsp:cNvSpPr/>
      </dsp:nvSpPr>
      <dsp:spPr>
        <a:xfrm>
          <a:off x="0" y="758152"/>
          <a:ext cx="8220861" cy="105306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EG" sz="3100" kern="1200" dirty="0" smtClean="0">
              <a:solidFill>
                <a:schemeClr val="tx1"/>
              </a:solidFill>
            </a:rPr>
            <a:t>وهي عبارة عن الإطار العام الذي يحدد المعالم الأساسية للمنهاج فهي تمثل الخطوط العريضة والأساسية لأي مشروع </a:t>
          </a:r>
          <a:endParaRPr lang="ar-EG" sz="3100" kern="1200" dirty="0">
            <a:solidFill>
              <a:schemeClr val="tx1"/>
            </a:solidFill>
          </a:endParaRPr>
        </a:p>
      </dsp:txBody>
      <dsp:txXfrm>
        <a:off x="0" y="758152"/>
        <a:ext cx="8220861" cy="1053061"/>
      </dsp:txXfrm>
    </dsp:sp>
    <dsp:sp modelId="{D3E956BD-496F-4CEC-96F8-273A5D680157}">
      <dsp:nvSpPr>
        <dsp:cNvPr id="0" name=""/>
        <dsp:cNvSpPr/>
      </dsp:nvSpPr>
      <dsp:spPr>
        <a:xfrm>
          <a:off x="5731315" y="19041"/>
          <a:ext cx="2498278" cy="68965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EG" sz="4400" kern="1200" dirty="0" smtClean="0">
              <a:solidFill>
                <a:schemeClr val="tx1"/>
              </a:solidFill>
            </a:rPr>
            <a:t>الخطة</a:t>
          </a:r>
          <a:r>
            <a:rPr lang="ar-EG" sz="4400" kern="1200" dirty="0" smtClean="0"/>
            <a:t> :</a:t>
          </a:r>
          <a:endParaRPr lang="ar-EG" sz="4400" kern="1200" dirty="0"/>
        </a:p>
      </dsp:txBody>
      <dsp:txXfrm>
        <a:off x="5731315" y="19041"/>
        <a:ext cx="2498278" cy="6896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8BA5C7B-53FD-4564-A001-AAC7A5E3FD82}" type="datetimeFigureOut">
              <a:rPr lang="ar-EG" smtClean="0"/>
              <a:pPr/>
              <a:t>25/01/1439</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120465-269C-414F-9C1F-F7FE8244D00A}" type="slidenum">
              <a:rPr lang="ar-EG" smtClean="0"/>
              <a:pPr/>
              <a:t>‹#›</a:t>
            </a:fld>
            <a:endParaRPr lang="ar-EG"/>
          </a:p>
        </p:txBody>
      </p:sp>
    </p:spTree>
    <p:extLst>
      <p:ext uri="{BB962C8B-B14F-4D97-AF65-F5344CB8AC3E}">
        <p14:creationId xmlns:p14="http://schemas.microsoft.com/office/powerpoint/2010/main" val="31122033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D3120465-269C-414F-9C1F-F7FE8244D00A}" type="slidenum">
              <a:rPr lang="ar-EG" smtClean="0"/>
              <a:pPr/>
              <a:t>10</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25/01/1439</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25/01/1439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25/01/1439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25/01/1439</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25/01/1439</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 y="-24"/>
            <a:ext cx="9144000" cy="4286280"/>
          </a:xfrm>
          <a:solidFill>
            <a:schemeClr val="bg1">
              <a:lumMod val="75000"/>
            </a:schemeClr>
          </a:solidFill>
          <a:effectLst>
            <a:innerShdw blurRad="63500" dist="50800" dir="18900000">
              <a:prstClr val="black">
                <a:alpha val="50000"/>
              </a:prstClr>
            </a:innerShdw>
          </a:effectLst>
        </p:spPr>
        <p:txBody>
          <a:bodyPr>
            <a:normAutofit/>
          </a:bodyPr>
          <a:lstStyle/>
          <a:p>
            <a:pPr algn="ctr"/>
            <a:r>
              <a:rPr lang="ar-EG" sz="5400" dirty="0" smtClean="0">
                <a:solidFill>
                  <a:schemeClr val="accent2">
                    <a:lumMod val="75000"/>
                  </a:schemeClr>
                </a:solidFill>
                <a:effectLst>
                  <a:outerShdw blurRad="50800" dist="38100" dir="8100000" algn="tr" rotWithShape="0">
                    <a:prstClr val="black">
                      <a:alpha val="40000"/>
                    </a:prstClr>
                  </a:outerShdw>
                </a:effectLst>
              </a:rPr>
              <a:t>برامج التربية الرياضية والمعسكرات</a:t>
            </a:r>
            <a:r>
              <a:rPr lang="ar-EG" dirty="0" smtClean="0">
                <a:effectLst>
                  <a:outerShdw blurRad="50800" dist="38100" dir="8100000" algn="tr" rotWithShape="0">
                    <a:prstClr val="black">
                      <a:alpha val="40000"/>
                    </a:prstClr>
                  </a:outerShdw>
                </a:effectLst>
              </a:rPr>
              <a:t/>
            </a:r>
            <a:br>
              <a:rPr lang="ar-EG" dirty="0" smtClean="0">
                <a:effectLst>
                  <a:outerShdw blurRad="50800" dist="38100" dir="8100000" algn="tr" rotWithShape="0">
                    <a:prstClr val="black">
                      <a:alpha val="40000"/>
                    </a:prstClr>
                  </a:outerShdw>
                </a:effectLst>
              </a:rPr>
            </a:br>
            <a:r>
              <a:rPr lang="ar-EG" dirty="0" smtClean="0">
                <a:solidFill>
                  <a:schemeClr val="accent4"/>
                </a:solidFill>
                <a:effectLst>
                  <a:outerShdw blurRad="50800" dist="38100" dir="8100000" algn="tr" rotWithShape="0">
                    <a:prstClr val="black">
                      <a:alpha val="40000"/>
                    </a:prstClr>
                  </a:outerShdw>
                </a:effectLst>
              </a:rPr>
              <a:t>إعداد</a:t>
            </a:r>
            <a:r>
              <a:rPr lang="ar-EG" dirty="0" smtClean="0">
                <a:effectLst>
                  <a:outerShdw blurRad="50800" dist="38100" dir="8100000" algn="tr" rotWithShape="0">
                    <a:prstClr val="black">
                      <a:alpha val="40000"/>
                    </a:prstClr>
                  </a:outerShdw>
                </a:effectLst>
              </a:rPr>
              <a:t/>
            </a:r>
            <a:br>
              <a:rPr lang="ar-EG" dirty="0" smtClean="0">
                <a:effectLst>
                  <a:outerShdw blurRad="50800" dist="38100" dir="8100000" algn="tr" rotWithShape="0">
                    <a:prstClr val="black">
                      <a:alpha val="40000"/>
                    </a:prstClr>
                  </a:outerShdw>
                </a:effectLst>
              </a:rPr>
            </a:br>
            <a:r>
              <a:rPr lang="ar-EG" sz="5400" dirty="0" smtClean="0">
                <a:solidFill>
                  <a:schemeClr val="tx2">
                    <a:lumMod val="75000"/>
                  </a:schemeClr>
                </a:solidFill>
                <a:effectLst>
                  <a:outerShdw blurRad="50800" dist="38100" dir="8100000" algn="tr" rotWithShape="0">
                    <a:prstClr val="black">
                      <a:alpha val="40000"/>
                    </a:prstClr>
                  </a:outerShdw>
                </a:effectLst>
              </a:rPr>
              <a:t>الدكتور / محمد كمال خليل </a:t>
            </a:r>
            <a:r>
              <a:rPr lang="ar-EG" dirty="0" smtClean="0">
                <a:effectLst>
                  <a:outerShdw blurRad="50800" dist="38100" dir="8100000" algn="tr" rotWithShape="0">
                    <a:prstClr val="black">
                      <a:alpha val="40000"/>
                    </a:prstClr>
                  </a:outerShdw>
                </a:effectLst>
              </a:rPr>
              <a:t/>
            </a:r>
            <a:br>
              <a:rPr lang="ar-EG" dirty="0" smtClean="0">
                <a:effectLst>
                  <a:outerShdw blurRad="50800" dist="38100" dir="8100000" algn="tr" rotWithShape="0">
                    <a:prstClr val="black">
                      <a:alpha val="40000"/>
                    </a:prstClr>
                  </a:outerShdw>
                </a:effectLst>
              </a:rPr>
            </a:br>
            <a:r>
              <a:rPr lang="ar-EG" sz="4400" dirty="0" smtClean="0">
                <a:solidFill>
                  <a:schemeClr val="accent2">
                    <a:lumMod val="75000"/>
                  </a:schemeClr>
                </a:solidFill>
                <a:effectLst>
                  <a:outerShdw blurRad="50800" dist="38100" dir="8100000" algn="tr" rotWithShape="0">
                    <a:prstClr val="black">
                      <a:alpha val="40000"/>
                    </a:prstClr>
                  </a:outerShdw>
                </a:effectLst>
              </a:rPr>
              <a:t>مدرس المناهج وطرق تدريس </a:t>
            </a:r>
            <a:br>
              <a:rPr lang="ar-EG" sz="4400" dirty="0" smtClean="0">
                <a:solidFill>
                  <a:schemeClr val="accent2">
                    <a:lumMod val="75000"/>
                  </a:schemeClr>
                </a:solidFill>
                <a:effectLst>
                  <a:outerShdw blurRad="50800" dist="38100" dir="8100000" algn="tr" rotWithShape="0">
                    <a:prstClr val="black">
                      <a:alpha val="40000"/>
                    </a:prstClr>
                  </a:outerShdw>
                </a:effectLst>
              </a:rPr>
            </a:br>
            <a:r>
              <a:rPr lang="ar-EG" sz="4400" dirty="0" smtClean="0">
                <a:solidFill>
                  <a:schemeClr val="accent2">
                    <a:lumMod val="75000"/>
                  </a:schemeClr>
                </a:solidFill>
                <a:effectLst>
                  <a:outerShdw blurRad="50800" dist="38100" dir="8100000" algn="tr" rotWithShape="0">
                    <a:prstClr val="black">
                      <a:alpha val="40000"/>
                    </a:prstClr>
                  </a:outerShdw>
                </a:effectLst>
              </a:rPr>
              <a:t>التربية الرياضية</a:t>
            </a:r>
            <a:endParaRPr lang="ar-EG" sz="4400" dirty="0">
              <a:solidFill>
                <a:schemeClr val="accent2">
                  <a:lumMod val="75000"/>
                </a:schemeClr>
              </a:solidFill>
              <a:effectLst>
                <a:outerShdw blurRad="50800" dist="38100" dir="8100000" algn="tr" rotWithShape="0">
                  <a:prstClr val="black">
                    <a:alpha val="40000"/>
                  </a:prstClr>
                </a:outerShdw>
              </a:effectLst>
            </a:endParaRPr>
          </a:p>
        </p:txBody>
      </p:sp>
      <p:sp>
        <p:nvSpPr>
          <p:cNvPr id="3" name="عنوان 1"/>
          <p:cNvSpPr txBox="1">
            <a:spLocks/>
          </p:cNvSpPr>
          <p:nvPr/>
        </p:nvSpPr>
        <p:spPr>
          <a:xfrm>
            <a:off x="-32" y="4286256"/>
            <a:ext cx="9144000" cy="1071570"/>
          </a:xfrm>
          <a:prstGeom prst="rect">
            <a:avLst/>
          </a:prstGeom>
          <a:solidFill>
            <a:schemeClr val="bg1">
              <a:lumMod val="75000"/>
            </a:schemeClr>
          </a:solidFill>
          <a:effectLst>
            <a:innerShdw blurRad="63500" dist="50800" dir="18900000">
              <a:prstClr val="black">
                <a:alpha val="50000"/>
              </a:prstClr>
            </a:innerShdw>
          </a:effectLst>
        </p:spPr>
        <p:txBody>
          <a:bodyPr vert="horz" anchor="b">
            <a:normAutofit/>
            <a:scene3d>
              <a:camera prst="orthographicFront"/>
              <a:lightRig rig="soft" dir="t"/>
            </a:scene3d>
            <a:sp3d prstMaterial="softEdge">
              <a:bevelT w="25400" h="254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ar-EG" sz="4400" b="1" i="0" u="none" strike="noStrike" kern="1200" cap="none" spc="0" normalizeH="0" baseline="0" noProof="0" dirty="0">
              <a:ln>
                <a:noFill/>
              </a:ln>
              <a:solidFill>
                <a:schemeClr val="accent2">
                  <a:lumMod val="75000"/>
                </a:schemeClr>
              </a:solidFill>
              <a:effectLst>
                <a:outerShdw blurRad="50800" dist="38100" dir="8100000" algn="tr"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481138"/>
          <a:ext cx="8229600" cy="3376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وان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EG" dirty="0" smtClean="0">
                <a:solidFill>
                  <a:schemeClr val="accent2">
                    <a:lumMod val="50000"/>
                  </a:schemeClr>
                </a:solidFill>
              </a:rPr>
              <a:t>العلاقة بين البرنامج والخطة والمنهج </a:t>
            </a:r>
            <a:endParaRPr lang="ar-EG" dirty="0">
              <a:solidFill>
                <a:schemeClr val="accent2">
                  <a:lumMod val="50000"/>
                </a:schemeClr>
              </a:solidFill>
            </a:endParaRPr>
          </a:p>
        </p:txBody>
      </p:sp>
      <p:sp>
        <p:nvSpPr>
          <p:cNvPr id="6" name="عنصر نائب للمحتوى 1"/>
          <p:cNvSpPr txBox="1">
            <a:spLocks/>
          </p:cNvSpPr>
          <p:nvPr/>
        </p:nvSpPr>
        <p:spPr>
          <a:xfrm>
            <a:off x="2071670" y="3357562"/>
            <a:ext cx="6929486" cy="785818"/>
          </a:xfrm>
          <a:prstGeom prst="rect">
            <a:avLst/>
          </a:prstGeom>
          <a:solidFill>
            <a:schemeClr val="bg2">
              <a:lumMod val="75000"/>
            </a:schemeClr>
          </a:solidFill>
        </p:spPr>
        <p:txBody>
          <a:bodyPr vert="horz" rtlCol="0" anchor="ctr">
            <a:normAutofit fontScale="85000" lnSpcReduction="10000"/>
            <a:scene3d>
              <a:camera prst="orthographicFront"/>
              <a:lightRig rig="soft" dir="t"/>
            </a:scene3d>
            <a:sp3d prstMaterial="softEdge">
              <a:bevelT w="25400" h="25400"/>
            </a:sp3d>
          </a:bodyPr>
          <a:lstStyle/>
          <a:p>
            <a:pPr lvl="0"/>
            <a:r>
              <a:rPr lang="ar-EG" sz="4400" b="1" dirty="0" smtClean="0">
                <a:solidFill>
                  <a:schemeClr val="accent2">
                    <a:lumMod val="50000"/>
                  </a:schemeClr>
                </a:solidFill>
              </a:rPr>
              <a:t>تشتمل الخطة علي العناصر الرئيسية التالية:</a:t>
            </a:r>
            <a:endParaRPr lang="ar-EG" sz="4400" b="1" dirty="0">
              <a:solidFill>
                <a:schemeClr val="accent2">
                  <a:lumMod val="50000"/>
                </a:schemeClr>
              </a:solidFill>
            </a:endParaRPr>
          </a:p>
        </p:txBody>
      </p:sp>
      <p:sp>
        <p:nvSpPr>
          <p:cNvPr id="7" name="عنصر نائب للمحتوى 1"/>
          <p:cNvSpPr txBox="1">
            <a:spLocks/>
          </p:cNvSpPr>
          <p:nvPr/>
        </p:nvSpPr>
        <p:spPr>
          <a:xfrm>
            <a:off x="0" y="4286256"/>
            <a:ext cx="9072594" cy="2500306"/>
          </a:xfrm>
          <a:prstGeom prst="rect">
            <a:avLst/>
          </a:prstGeom>
        </p:spPr>
        <p:style>
          <a:lnRef idx="2">
            <a:schemeClr val="accent6"/>
          </a:lnRef>
          <a:fillRef idx="1">
            <a:schemeClr val="lt1"/>
          </a:fillRef>
          <a:effectRef idx="0">
            <a:schemeClr val="accent6"/>
          </a:effectRef>
          <a:fontRef idx="minor">
            <a:schemeClr val="dk1"/>
          </a:fontRef>
        </p:style>
        <p:txBody>
          <a:bodyPr vert="horz" rtlCol="0" anchor="ctr">
            <a:noAutofit/>
            <a:scene3d>
              <a:camera prst="orthographicFront"/>
              <a:lightRig rig="soft" dir="t"/>
            </a:scene3d>
            <a:sp3d prstMaterial="softEdge">
              <a:bevelT w="25400" h="25400"/>
            </a:sp3d>
          </a:bodyPr>
          <a:lstStyle/>
          <a:p>
            <a:pPr lvl="0">
              <a:spcBef>
                <a:spcPct val="0"/>
              </a:spcBef>
            </a:pPr>
            <a:endPar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endParaRPr>
          </a:p>
          <a:p>
            <a:pPr lvl="0">
              <a:spcBef>
                <a:spcPct val="0"/>
              </a:spcBef>
            </a:pPr>
            <a:r>
              <a:rPr lang="ar-EG" sz="2500" b="1" dirty="0"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rPr>
              <a:t> - </a:t>
            </a:r>
            <a:r>
              <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rPr>
              <a:t>عنوان </a:t>
            </a:r>
            <a:r>
              <a:rPr kumimoji="0" lang="ar-EG" sz="2500" b="1" i="0" u="none" strike="noStrike" kern="1200" cap="none" spc="0" normalizeH="0" baseline="0" noProof="0" dirty="0" err="1"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rPr>
              <a:t>الخطه</a:t>
            </a:r>
            <a:r>
              <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rPr>
              <a:t>               </a:t>
            </a:r>
            <a:r>
              <a:rPr lang="ar-EG" sz="2500" b="1" dirty="0"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rPr>
              <a:t>- المحتوي          - الهدف               - برامج العمل</a:t>
            </a:r>
          </a:p>
          <a:p>
            <a:pPr>
              <a:spcBef>
                <a:spcPct val="0"/>
              </a:spcBef>
              <a:buFontTx/>
              <a:buChar char="-"/>
            </a:pPr>
            <a:endPar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endParaRPr>
          </a:p>
          <a:p>
            <a:pPr>
              <a:spcBef>
                <a:spcPct val="0"/>
              </a:spcBef>
            </a:pPr>
            <a:r>
              <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rPr>
              <a:t>             - </a:t>
            </a:r>
            <a:r>
              <a:rPr kumimoji="0" lang="ar-EG" sz="2500" b="1" i="0" u="none" strike="noStrike" kern="1200" cap="none" spc="0" normalizeH="0" baseline="0" noProof="0" dirty="0" err="1"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rPr>
              <a:t>اسلوب</a:t>
            </a:r>
            <a:r>
              <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rPr>
              <a:t> </a:t>
            </a:r>
            <a:r>
              <a:rPr lang="ar-EG" sz="2500" b="1" dirty="0"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rPr>
              <a:t>العمل المقترح                     - </a:t>
            </a:r>
            <a:r>
              <a:rPr lang="ar-EG" sz="2500" b="1" dirty="0" err="1"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rPr>
              <a:t>الفتره</a:t>
            </a:r>
            <a:r>
              <a:rPr lang="ar-EG" sz="2500" b="1" dirty="0"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rPr>
              <a:t> الزمنية </a:t>
            </a:r>
            <a:r>
              <a:rPr lang="ar-EG" sz="2500" b="1" dirty="0" err="1"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rPr>
              <a:t>للخطه</a:t>
            </a:r>
            <a:endParaRPr lang="ar-EG" sz="2500" b="1" dirty="0"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endParaRPr>
          </a:p>
          <a:p>
            <a:pPr lvl="0">
              <a:spcBef>
                <a:spcPct val="0"/>
              </a:spcBef>
              <a:buFontTx/>
              <a:buChar char="-"/>
            </a:pPr>
            <a:endParaRPr kumimoji="0" lang="ar-EG" sz="2500" b="1" i="0" u="none" strike="noStrike" kern="1200" cap="none" spc="0" normalizeH="0" baseline="0" noProof="0" dirty="0" smtClean="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endParaRPr>
          </a:p>
          <a:p>
            <a:pPr>
              <a:spcBef>
                <a:spcPct val="0"/>
              </a:spcBef>
            </a:pPr>
            <a:r>
              <a:rPr lang="ar-EG" sz="2500" b="1" dirty="0" smtClean="0">
                <a:ln>
                  <a:solidFill>
                    <a:srgbClr val="FF0000"/>
                  </a:solidFill>
                </a:ln>
                <a:solidFill>
                  <a:srgbClr val="FF0000"/>
                </a:solidFill>
                <a:effectLst>
                  <a:outerShdw blurRad="31750" dist="25400" dir="5400000" algn="tl" rotWithShape="0">
                    <a:srgbClr val="000000">
                      <a:alpha val="25000"/>
                    </a:srgbClr>
                  </a:outerShdw>
                </a:effectLst>
              </a:rPr>
              <a:t>                  - التمويل                                      - تنبؤات </a:t>
            </a:r>
            <a:r>
              <a:rPr lang="ar-EG" sz="2500" b="1" dirty="0" err="1" smtClean="0">
                <a:ln>
                  <a:solidFill>
                    <a:srgbClr val="FF0000"/>
                  </a:solidFill>
                </a:ln>
                <a:solidFill>
                  <a:srgbClr val="FF0000"/>
                </a:solidFill>
                <a:effectLst>
                  <a:outerShdw blurRad="31750" dist="25400" dir="5400000" algn="tl" rotWithShape="0">
                    <a:srgbClr val="000000">
                      <a:alpha val="25000"/>
                    </a:srgbClr>
                  </a:outerShdw>
                </a:effectLst>
              </a:rPr>
              <a:t>الخطه</a:t>
            </a:r>
            <a:endParaRPr lang="ar-EG" sz="2500" b="1" dirty="0" smtClean="0">
              <a:ln>
                <a:solidFill>
                  <a:srgbClr val="FF0000"/>
                </a:solidFill>
              </a:ln>
              <a:solidFill>
                <a:srgbClr val="FF0000"/>
              </a:solidFill>
              <a:effectLst>
                <a:outerShdw blurRad="31750" dist="25400" dir="5400000" algn="tl" rotWithShape="0">
                  <a:srgbClr val="000000">
                    <a:alpha val="25000"/>
                  </a:srgbClr>
                </a:outerShdw>
              </a:effectLst>
              <a:latin typeface="+mj-lt"/>
              <a:ea typeface="+mj-ea"/>
              <a:cs typeface="+mj-cs"/>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kumimoji="0" lang="ar-EG" sz="2500" b="1" i="0" u="none" strike="noStrike" kern="1200" cap="none" spc="0" normalizeH="0" baseline="0" noProof="0" dirty="0">
              <a:ln>
                <a:solidFill>
                  <a:srgbClr val="FF0000"/>
                </a:solid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1"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iterate type="lt">
                                    <p:tmPct val="10000"/>
                                  </p:iterate>
                                  <p:childTnLst>
                                    <p:set>
                                      <p:cBhvr>
                                        <p:cTn id="32" dur="1" fill="hold">
                                          <p:stCondLst>
                                            <p:cond delay="0"/>
                                          </p:stCondLst>
                                        </p:cTn>
                                        <p:tgtEl>
                                          <p:spTgt spid="6"/>
                                        </p:tgtEl>
                                        <p:attrNameLst>
                                          <p:attrName>style.visibility</p:attrName>
                                        </p:attrNameLst>
                                      </p:cBhvr>
                                      <p:to>
                                        <p:strVal val="visible"/>
                                      </p:to>
                                    </p:set>
                                    <p:anim by="(-#ppt_w*2)" calcmode="lin" valueType="num">
                                      <p:cBhvr rctx="PPT">
                                        <p:cTn id="33" dur="500" autoRev="1" fill="hold">
                                          <p:stCondLst>
                                            <p:cond delay="0"/>
                                          </p:stCondLst>
                                        </p:cTn>
                                        <p:tgtEl>
                                          <p:spTgt spid="6"/>
                                        </p:tgtEl>
                                        <p:attrNameLst>
                                          <p:attrName>ppt_w</p:attrName>
                                        </p:attrNameLst>
                                      </p:cBhvr>
                                    </p:anim>
                                    <p:anim by="(#ppt_w*0.50)" calcmode="lin" valueType="num">
                                      <p:cBhvr>
                                        <p:cTn id="34" dur="500" decel="50000" autoRev="1" fill="hold">
                                          <p:stCondLst>
                                            <p:cond delay="0"/>
                                          </p:stCondLst>
                                        </p:cTn>
                                        <p:tgtEl>
                                          <p:spTgt spid="6"/>
                                        </p:tgtEl>
                                        <p:attrNameLst>
                                          <p:attrName>ppt_x</p:attrName>
                                        </p:attrNameLst>
                                      </p:cBhvr>
                                    </p:anim>
                                    <p:anim from="(-#ppt_h/2)" to="(#ppt_y)" calcmode="lin" valueType="num">
                                      <p:cBhvr>
                                        <p:cTn id="35" dur="1000" fill="hold">
                                          <p:stCondLst>
                                            <p:cond delay="0"/>
                                          </p:stCondLst>
                                        </p:cTn>
                                        <p:tgtEl>
                                          <p:spTgt spid="6"/>
                                        </p:tgtEl>
                                        <p:attrNameLst>
                                          <p:attrName>ppt_y</p:attrName>
                                        </p:attrNameLst>
                                      </p:cBhvr>
                                    </p:anim>
                                    <p:animRot by="21600000">
                                      <p:cBhvr>
                                        <p:cTn id="36" dur="1000" fill="hold">
                                          <p:stCondLst>
                                            <p:cond delay="0"/>
                                          </p:stCondLst>
                                        </p:cTn>
                                        <p:tgtEl>
                                          <p:spTgt spid="6"/>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P spid="3"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481328"/>
            <a:ext cx="8686800" cy="4525963"/>
          </a:xfr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3500000" scaled="1"/>
            <a:tileRect/>
          </a:gradFill>
        </p:spPr>
        <p:txBody>
          <a:bodyPr/>
          <a:lstStyle/>
          <a:p>
            <a:r>
              <a:rPr lang="ar-EG" b="1" dirty="0" smtClean="0">
                <a:solidFill>
                  <a:srgbClr val="7030A0"/>
                </a:solidFill>
              </a:rPr>
              <a:t>1- </a:t>
            </a:r>
            <a:r>
              <a:rPr lang="ar-EG" b="1" dirty="0" err="1" smtClean="0">
                <a:solidFill>
                  <a:srgbClr val="7030A0"/>
                </a:solidFill>
              </a:rPr>
              <a:t>ان</a:t>
            </a:r>
            <a:r>
              <a:rPr lang="ar-EG" b="1" dirty="0" smtClean="0">
                <a:solidFill>
                  <a:srgbClr val="7030A0"/>
                </a:solidFill>
              </a:rPr>
              <a:t> تكون مؤدية إلي هدف واضح وبسيط.</a:t>
            </a:r>
          </a:p>
          <a:p>
            <a:r>
              <a:rPr lang="ar-EG" b="1" dirty="0" smtClean="0">
                <a:solidFill>
                  <a:srgbClr val="7030A0"/>
                </a:solidFill>
              </a:rPr>
              <a:t>2- </a:t>
            </a:r>
            <a:r>
              <a:rPr lang="ar-EG" b="1" dirty="0" err="1" smtClean="0">
                <a:solidFill>
                  <a:srgbClr val="7030A0"/>
                </a:solidFill>
              </a:rPr>
              <a:t>ان</a:t>
            </a:r>
            <a:r>
              <a:rPr lang="ar-EG" b="1" dirty="0" smtClean="0">
                <a:solidFill>
                  <a:srgbClr val="7030A0"/>
                </a:solidFill>
              </a:rPr>
              <a:t> تكون مرنه تتحمل الظروف الطارئة والغير متوقعه.</a:t>
            </a:r>
          </a:p>
          <a:p>
            <a:r>
              <a:rPr lang="ar-EG" b="1" dirty="0" smtClean="0">
                <a:solidFill>
                  <a:srgbClr val="7030A0"/>
                </a:solidFill>
              </a:rPr>
              <a:t>3- </a:t>
            </a:r>
            <a:r>
              <a:rPr lang="ar-EG" b="1" dirty="0" err="1" smtClean="0">
                <a:solidFill>
                  <a:srgbClr val="7030A0"/>
                </a:solidFill>
              </a:rPr>
              <a:t>ان</a:t>
            </a:r>
            <a:r>
              <a:rPr lang="ar-EG" b="1" dirty="0" smtClean="0">
                <a:solidFill>
                  <a:srgbClr val="7030A0"/>
                </a:solidFill>
              </a:rPr>
              <a:t> تكون شاملة لكافة الإمكانات والموارد المتاحة.</a:t>
            </a:r>
          </a:p>
          <a:p>
            <a:r>
              <a:rPr lang="ar-EG" b="1" dirty="0" smtClean="0">
                <a:solidFill>
                  <a:srgbClr val="7030A0"/>
                </a:solidFill>
              </a:rPr>
              <a:t>4- إن تكون قابلة للمتابعة والتقويم والتطوير عند التنفيذ.</a:t>
            </a:r>
          </a:p>
          <a:p>
            <a:endParaRPr lang="ar-EG" b="1" dirty="0" smtClean="0">
              <a:solidFill>
                <a:srgbClr val="7030A0"/>
              </a:solidFill>
            </a:endParaRPr>
          </a:p>
        </p:txBody>
      </p:sp>
      <p:sp>
        <p:nvSpPr>
          <p:cNvPr id="3" name="عنوان 2"/>
          <p:cNvSpPr>
            <a:spLocks noGrp="1"/>
          </p:cNvSpPr>
          <p:nvPr>
            <p:ph type="title"/>
          </p:nvPr>
        </p:nvSpPr>
        <p:spPr>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p:spPr>
        <p:txBody>
          <a:bodyPr/>
          <a:lstStyle/>
          <a:p>
            <a:pPr algn="r"/>
            <a:r>
              <a:rPr lang="ar-EG" dirty="0" smtClean="0">
                <a:solidFill>
                  <a:srgbClr val="FF0000"/>
                </a:solidFill>
              </a:rPr>
              <a:t>الشروط الواجب توافره في الخطة</a:t>
            </a:r>
            <a:endParaRPr lang="ar-EG" dirty="0">
              <a:solidFill>
                <a:srgbClr val="FF0000"/>
              </a:solidFill>
            </a:endParaRPr>
          </a:p>
        </p:txBody>
      </p:sp>
      <p:sp>
        <p:nvSpPr>
          <p:cNvPr id="5" name="عنوان 2"/>
          <p:cNvSpPr txBox="1">
            <a:spLocks/>
          </p:cNvSpPr>
          <p:nvPr/>
        </p:nvSpPr>
        <p:spPr>
          <a:xfrm>
            <a:off x="271490" y="3857636"/>
            <a:ext cx="8515352" cy="1143000"/>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p:spPr>
        <p:txBody>
          <a:bodyPr vert="horz" rtlCol="0" anchor="ctr">
            <a:normAutofit fontScale="77500" lnSpcReduction="20000"/>
            <a:scene3d>
              <a:camera prst="orthographicFront"/>
              <a:lightRig rig="soft" dir="t"/>
            </a:scene3d>
            <a:sp3d prstMaterial="softEdge">
              <a:bevelT w="25400" h="25400"/>
            </a:sp3d>
          </a:bodyPr>
          <a:lstStyle/>
          <a:p>
            <a:r>
              <a:rPr lang="ar-EG" sz="4400" b="1" dirty="0" err="1" smtClean="0">
                <a:solidFill>
                  <a:schemeClr val="bg2">
                    <a:lumMod val="25000"/>
                  </a:schemeClr>
                </a:solidFill>
              </a:rPr>
              <a:t>واي</a:t>
            </a:r>
            <a:r>
              <a:rPr lang="ar-EG" sz="4400" b="1" dirty="0" smtClean="0">
                <a:solidFill>
                  <a:schemeClr val="bg2">
                    <a:lumMod val="25000"/>
                  </a:schemeClr>
                </a:solidFill>
              </a:rPr>
              <a:t> خطه يلزم لها برنامج </a:t>
            </a:r>
            <a:r>
              <a:rPr lang="ar-EG" sz="4400" b="1" dirty="0" smtClean="0">
                <a:ln>
                  <a:solidFill>
                    <a:schemeClr val="accent2">
                      <a:lumMod val="50000"/>
                    </a:schemeClr>
                  </a:solidFill>
                </a:ln>
                <a:solidFill>
                  <a:schemeClr val="bg2">
                    <a:lumMod val="25000"/>
                  </a:schemeClr>
                </a:solidFill>
              </a:rPr>
              <a:t>فالبرنامج</a:t>
            </a:r>
            <a:r>
              <a:rPr lang="ar-EG" sz="4400" b="1" dirty="0" smtClean="0">
                <a:solidFill>
                  <a:schemeClr val="bg2">
                    <a:lumMod val="25000"/>
                  </a:schemeClr>
                </a:solidFill>
              </a:rPr>
              <a:t> هو أسلوب تنفيذ الخطة بأسلوب علمي دقيق لكي تحقق الأهداف المطلوبة من الخطة</a:t>
            </a:r>
            <a:endParaRPr lang="ar-EG" sz="4400" b="1" dirty="0">
              <a:solidFill>
                <a:schemeClr val="bg2">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2">
                                            <p:bg/>
                                          </p:spTgt>
                                        </p:tgtEl>
                                        <p:attrNameLst>
                                          <p:attrName>style.visibility</p:attrName>
                                        </p:attrNameLst>
                                      </p:cBhvr>
                                      <p:to>
                                        <p:strVal val="visible"/>
                                      </p:to>
                                    </p:set>
                                    <p:animEffect transition="in" filter="plus(in)">
                                      <p:cBhvr>
                                        <p:cTn id="15" dur="2000"/>
                                        <p:tgtEl>
                                          <p:spTgt spid="2">
                                            <p:bg/>
                                          </p:spTgt>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plus(in)">
                                      <p:cBhvr>
                                        <p:cTn id="20" dur="20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plus(in)">
                                      <p:cBhvr>
                                        <p:cTn id="25" dur="20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plus(in)">
                                      <p:cBhvr>
                                        <p:cTn id="30" dur="2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3" presetClass="entr" presetSubtype="16"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plus(in)">
                                      <p:cBhvr>
                                        <p:cTn id="35" dur="20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linds(horizontal)">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a:spLocks noChangeArrowheads="1"/>
          </p:cNvSpPr>
          <p:nvPr/>
        </p:nvSpPr>
        <p:spPr bwMode="auto">
          <a:xfrm>
            <a:off x="71438" y="897682"/>
            <a:ext cx="9072594" cy="353943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nchor="ctr">
            <a:spAutoFit/>
          </a:bodyPr>
          <a:lstStyle/>
          <a:p>
            <a:pPr algn="justLow">
              <a:defRPr/>
            </a:pPr>
            <a:r>
              <a:rPr lang="ar-EG" sz="3200" b="1" kern="1000" dirty="0" smtClean="0">
                <a:solidFill>
                  <a:schemeClr val="tx1"/>
                </a:solidFill>
                <a:latin typeface="Arial" pitchFamily="34" charset="0"/>
                <a:ea typeface="Times New Roman" pitchFamily="18" charset="0"/>
                <a:cs typeface="Traditional Arabic" pitchFamily="2" charset="-78"/>
              </a:rPr>
              <a:t>هناك علاقة وثيقة بين المنهاج والخطة فيمكن القول بأن </a:t>
            </a:r>
            <a:r>
              <a:rPr lang="ar-EG" sz="3200" b="1" kern="1000" dirty="0" smtClean="0">
                <a:solidFill>
                  <a:srgbClr val="002060"/>
                </a:solidFill>
                <a:latin typeface="Arial" pitchFamily="34" charset="0"/>
                <a:ea typeface="Times New Roman" pitchFamily="18" charset="0"/>
                <a:cs typeface="Traditional Arabic" pitchFamily="2" charset="-78"/>
              </a:rPr>
              <a:t>المنهاج</a:t>
            </a:r>
            <a:r>
              <a:rPr lang="ar-EG" sz="3200" dirty="0" smtClean="0"/>
              <a:t> </a:t>
            </a:r>
            <a:r>
              <a:rPr lang="ar-EG" sz="3200" dirty="0"/>
              <a:t>هو وسيلة التربية المقصودة لإكساب التلاميذ الخبرة والمهارة والاتجاه الايجابي للوصول بهؤلاء التلاميذ إلي اتجاه معين نحو مجتمعهم والتربية في مفهومها الأعم والأشمل تعني إكساب الخبرة.</a:t>
            </a:r>
            <a:endParaRPr lang="en-US" sz="3200" dirty="0"/>
          </a:p>
          <a:p>
            <a:pPr algn="justLow">
              <a:defRPr/>
            </a:pPr>
            <a:r>
              <a:rPr lang="ar-EG" sz="3200" b="1" kern="1000" dirty="0" smtClean="0">
                <a:solidFill>
                  <a:schemeClr val="tx1"/>
                </a:solidFill>
                <a:latin typeface="Arial" pitchFamily="34" charset="0"/>
                <a:ea typeface="Times New Roman" pitchFamily="18" charset="0"/>
                <a:cs typeface="Traditional Arabic" pitchFamily="2" charset="-78"/>
              </a:rPr>
              <a:t> فهو </a:t>
            </a:r>
            <a:r>
              <a:rPr lang="ar-EG" sz="3200" b="1" kern="1000" dirty="0" smtClean="0">
                <a:solidFill>
                  <a:schemeClr val="tx1"/>
                </a:solidFill>
                <a:latin typeface="Arial" pitchFamily="34" charset="0"/>
                <a:ea typeface="Times New Roman" pitchFamily="18" charset="0"/>
                <a:cs typeface="Traditional Arabic" pitchFamily="2" charset="-78"/>
              </a:rPr>
              <a:t>أسلوب تنفيذ خطه المدرسة لتحقيق هدف التربية ألا وهو تعديل سلوك الفرد فلذلك يمكن أن نعرف </a:t>
            </a:r>
            <a:r>
              <a:rPr lang="ar-EG" sz="3200" b="1" kern="1000" dirty="0" smtClean="0">
                <a:solidFill>
                  <a:srgbClr val="002060"/>
                </a:solidFill>
                <a:latin typeface="Arial" pitchFamily="34" charset="0"/>
                <a:ea typeface="Times New Roman" pitchFamily="18" charset="0"/>
                <a:cs typeface="Traditional Arabic" pitchFamily="2" charset="-78"/>
              </a:rPr>
              <a:t>المنهاج</a:t>
            </a:r>
            <a:r>
              <a:rPr lang="ar-EG" sz="3200" b="1" kern="1000" dirty="0" smtClean="0">
                <a:solidFill>
                  <a:schemeClr val="tx1"/>
                </a:solidFill>
                <a:latin typeface="Arial" pitchFamily="34" charset="0"/>
                <a:ea typeface="Times New Roman" pitchFamily="18" charset="0"/>
                <a:cs typeface="Traditional Arabic" pitchFamily="2" charset="-78"/>
              </a:rPr>
              <a:t> بأنه : ...............................................</a:t>
            </a:r>
          </a:p>
        </p:txBody>
      </p:sp>
      <p:sp>
        <p:nvSpPr>
          <p:cNvPr id="21" name="Rectangle 1"/>
          <p:cNvSpPr>
            <a:spLocks noChangeArrowheads="1"/>
          </p:cNvSpPr>
          <p:nvPr/>
        </p:nvSpPr>
        <p:spPr bwMode="auto">
          <a:xfrm>
            <a:off x="233394" y="5232102"/>
            <a:ext cx="8839200" cy="107721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algn="justLow">
              <a:defRPr/>
            </a:pPr>
            <a:r>
              <a:rPr lang="ar-EG" sz="3200" b="1" kern="1000" dirty="0" smtClean="0">
                <a:solidFill>
                  <a:schemeClr val="tx1"/>
                </a:solidFill>
                <a:latin typeface="Arial" pitchFamily="34" charset="0"/>
                <a:ea typeface="Times New Roman" pitchFamily="18" charset="0"/>
                <a:cs typeface="Traditional Arabic" pitchFamily="2" charset="-78"/>
              </a:rPr>
              <a:t>       الهدف...... المحتوي ...... أساليب التعليم والتعلم</a:t>
            </a:r>
            <a:r>
              <a:rPr lang="ar-EG" sz="3200" b="1" kern="1000" dirty="0" smtClean="0">
                <a:solidFill>
                  <a:schemeClr val="tx1"/>
                </a:solidFill>
                <a:latin typeface="Arial" pitchFamily="34" charset="0"/>
                <a:ea typeface="Times New Roman" pitchFamily="18" charset="0"/>
                <a:cs typeface="Traditional Arabic" pitchFamily="2" charset="-78"/>
              </a:rPr>
              <a:t>......</a:t>
            </a:r>
            <a:endParaRPr lang="ar-EG" sz="2600" b="1" kern="1000" dirty="0" smtClean="0">
              <a:solidFill>
                <a:schemeClr val="tx1"/>
              </a:solidFill>
              <a:latin typeface="Arial" pitchFamily="34" charset="0"/>
              <a:ea typeface="Times New Roman" pitchFamily="18" charset="0"/>
              <a:cs typeface="Traditional Arabic" pitchFamily="2" charset="-78"/>
            </a:endParaRPr>
          </a:p>
          <a:p>
            <a:pPr algn="justLow">
              <a:defRPr/>
            </a:pPr>
            <a:r>
              <a:rPr lang="ar-EG" sz="3200" b="1" kern="1000" dirty="0" smtClean="0">
                <a:solidFill>
                  <a:schemeClr val="tx1"/>
                </a:solidFill>
                <a:latin typeface="Arial" pitchFamily="34" charset="0"/>
                <a:ea typeface="Times New Roman" pitchFamily="18" charset="0"/>
                <a:cs typeface="Traditional Arabic" pitchFamily="2" charset="-78"/>
              </a:rPr>
              <a:t>			    الوسائل التعليمية.... الفترة الزمنية ...التقويم </a:t>
            </a:r>
            <a:endParaRPr lang="ar-EG" sz="3200" b="1" kern="1000" dirty="0">
              <a:solidFill>
                <a:schemeClr val="tx1"/>
              </a:solidFill>
              <a:latin typeface="Arial" pitchFamily="34" charset="0"/>
              <a:ea typeface="Times New Roman" pitchFamily="18" charset="0"/>
              <a:cs typeface="Traditional Arabic" pitchFamily="2" charset="-78"/>
            </a:endParaRPr>
          </a:p>
        </p:txBody>
      </p:sp>
      <p:sp>
        <p:nvSpPr>
          <p:cNvPr id="23" name="Rounded Rectangle 5"/>
          <p:cNvSpPr/>
          <p:nvPr/>
        </p:nvSpPr>
        <p:spPr>
          <a:xfrm>
            <a:off x="857224" y="4551784"/>
            <a:ext cx="8229600" cy="533400"/>
          </a:xfrm>
          <a:prstGeom prst="roundRect">
            <a:avLst/>
          </a:prstGeom>
          <a:ln/>
        </p:spPr>
        <p:style>
          <a:lnRef idx="0">
            <a:schemeClr val="accent2"/>
          </a:lnRef>
          <a:fillRef idx="3">
            <a:schemeClr val="accent2"/>
          </a:fillRef>
          <a:effectRef idx="3">
            <a:schemeClr val="accent2"/>
          </a:effectRef>
          <a:fontRef idx="minor">
            <a:schemeClr val="lt1"/>
          </a:fontRef>
        </p:style>
        <p:txBody>
          <a:bodyPr rtlCol="1" anchor="ctr"/>
          <a:lstStyle/>
          <a:p>
            <a:pPr>
              <a:defRPr/>
            </a:pPr>
            <a:r>
              <a:rPr lang="ar-EG" sz="2400" dirty="0" smtClean="0">
                <a:cs typeface="PT Bold Heading" pitchFamily="2" charset="-78"/>
              </a:rPr>
              <a:t>عناصر المنهاج :</a:t>
            </a:r>
            <a:endParaRPr lang="ar-EG" sz="2400" dirty="0">
              <a:cs typeface="PT Bold Heading" pitchFamily="2" charset="-78"/>
            </a:endParaRPr>
          </a:p>
        </p:txBody>
      </p:sp>
      <p:sp>
        <p:nvSpPr>
          <p:cNvPr id="15" name="مستطيل مستدير الزوايا 14"/>
          <p:cNvSpPr/>
          <p:nvPr/>
        </p:nvSpPr>
        <p:spPr>
          <a:xfrm>
            <a:off x="4143372" y="71438"/>
            <a:ext cx="5000628" cy="62125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t>  المنهاج :</a:t>
            </a:r>
            <a:endParaRPr lang="ar-EG"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ppt_x</p:attrName>
                                        </p:attrNameLst>
                                      </p:cBhvr>
                                      <p:tavLst>
                                        <p:tav tm="0">
                                          <p:val>
                                            <p:strVal val="#ppt_x-.2"/>
                                          </p:val>
                                        </p:tav>
                                        <p:tav tm="100000">
                                          <p:val>
                                            <p:strVal val="#ppt_x"/>
                                          </p:val>
                                        </p:tav>
                                      </p:tavLst>
                                    </p:anim>
                                    <p:anim calcmode="lin" valueType="num">
                                      <p:cBhvr>
                                        <p:cTn id="1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slide(fromBottom)">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1000" fill="hold"/>
                                        <p:tgtEl>
                                          <p:spTgt spid="21"/>
                                        </p:tgtEl>
                                        <p:attrNameLst>
                                          <p:attrName>ppt_x</p:attrName>
                                        </p:attrNameLst>
                                      </p:cBhvr>
                                      <p:tavLst>
                                        <p:tav tm="0">
                                          <p:val>
                                            <p:strVal val="#ppt_x-.2"/>
                                          </p:val>
                                        </p:tav>
                                        <p:tav tm="100000">
                                          <p:val>
                                            <p:strVal val="#ppt_x"/>
                                          </p:val>
                                        </p:tav>
                                      </p:tavLst>
                                    </p:anim>
                                    <p:anim calcmode="lin" valueType="num">
                                      <p:cBhvr>
                                        <p:cTn id="26"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18864" y="980729"/>
            <a:ext cx="8445624" cy="4968551"/>
          </a:xfrm>
          <a:solidFill>
            <a:schemeClr val="bg2">
              <a:lumMod val="90000"/>
            </a:schemeClr>
          </a:solidFill>
        </p:spPr>
        <p:txBody>
          <a:bodyPr>
            <a:noAutofit/>
          </a:bodyPr>
          <a:lstStyle/>
          <a:p>
            <a:pPr algn="just"/>
            <a:r>
              <a:rPr lang="ar-EG" sz="2800" dirty="0"/>
              <a:t>كثيرا ما يكون هناك خلط في المفهوم بين </a:t>
            </a:r>
            <a:r>
              <a:rPr lang="ar-EG" sz="2800" dirty="0">
                <a:solidFill>
                  <a:srgbClr val="FF0000"/>
                </a:solidFill>
              </a:rPr>
              <a:t>البرنامج</a:t>
            </a:r>
            <a:r>
              <a:rPr lang="ar-EG" sz="2800" dirty="0"/>
              <a:t> </a:t>
            </a:r>
            <a:r>
              <a:rPr lang="ar-EG" sz="2800" dirty="0">
                <a:solidFill>
                  <a:srgbClr val="FF0000"/>
                </a:solidFill>
              </a:rPr>
              <a:t>والمنهاج</a:t>
            </a:r>
            <a:r>
              <a:rPr lang="ar-EG" sz="2800" dirty="0"/>
              <a:t> خاصة في الآونة الأخيرة ولقد سبق الاتفاق علي أن التربويين يعتبرون المنهاج هو خطة المدرسة لتحقيق أهدافها، واستقر الرأي علي أن اي خطة يلزم التخطيط لها لكي تخرج إلي حيز التنفيذ </a:t>
            </a:r>
            <a:r>
              <a:rPr lang="ar-EG" sz="2800" dirty="0" smtClean="0"/>
              <a:t>ويتكون </a:t>
            </a:r>
            <a:r>
              <a:rPr lang="ar-EG" sz="2800" dirty="0"/>
              <a:t>التخطيط من عناصر مهمة سبق الحديث عنها وهي</a:t>
            </a:r>
            <a:r>
              <a:rPr lang="ar-EG" sz="2800" dirty="0" smtClean="0"/>
              <a:t>:</a:t>
            </a:r>
          </a:p>
          <a:p>
            <a:pPr lvl="0"/>
            <a:r>
              <a:rPr lang="ar-EG" sz="2800" dirty="0">
                <a:solidFill>
                  <a:srgbClr val="002060"/>
                </a:solidFill>
              </a:rPr>
              <a:t>الأهداف، وهي منبثقة من خطة المدرسة أي المنهاج.</a:t>
            </a:r>
            <a:endParaRPr lang="en-US" sz="2800" dirty="0">
              <a:solidFill>
                <a:srgbClr val="002060"/>
              </a:solidFill>
            </a:endParaRPr>
          </a:p>
          <a:p>
            <a:pPr lvl="0"/>
            <a:r>
              <a:rPr lang="ar-EG" sz="2800" dirty="0">
                <a:solidFill>
                  <a:srgbClr val="002060"/>
                </a:solidFill>
              </a:rPr>
              <a:t>رسم السياسات.</a:t>
            </a:r>
            <a:endParaRPr lang="en-US" sz="2800" dirty="0">
              <a:solidFill>
                <a:srgbClr val="002060"/>
              </a:solidFill>
            </a:endParaRPr>
          </a:p>
          <a:p>
            <a:pPr lvl="0"/>
            <a:r>
              <a:rPr lang="ar-EG" sz="2800" dirty="0">
                <a:solidFill>
                  <a:srgbClr val="002060"/>
                </a:solidFill>
              </a:rPr>
              <a:t>اتخاذ القرارات.</a:t>
            </a:r>
            <a:endParaRPr lang="en-US" sz="2800" dirty="0">
              <a:solidFill>
                <a:srgbClr val="002060"/>
              </a:solidFill>
            </a:endParaRPr>
          </a:p>
          <a:p>
            <a:pPr lvl="0"/>
            <a:r>
              <a:rPr lang="ar-EG" sz="2800" dirty="0">
                <a:solidFill>
                  <a:srgbClr val="002060"/>
                </a:solidFill>
              </a:rPr>
              <a:t>التنبؤات وإعداد الموازنات.</a:t>
            </a:r>
            <a:endParaRPr lang="en-US" sz="2800" dirty="0">
              <a:solidFill>
                <a:srgbClr val="002060"/>
              </a:solidFill>
            </a:endParaRPr>
          </a:p>
          <a:p>
            <a:pPr lvl="0"/>
            <a:r>
              <a:rPr lang="ar-EG" sz="2800" dirty="0">
                <a:solidFill>
                  <a:srgbClr val="002060"/>
                </a:solidFill>
              </a:rPr>
              <a:t>وضع برامج العمل التنفيذية.</a:t>
            </a:r>
            <a:endParaRPr lang="en-US" sz="2800" dirty="0">
              <a:solidFill>
                <a:srgbClr val="002060"/>
              </a:solidFill>
            </a:endParaRPr>
          </a:p>
          <a:p>
            <a:pPr algn="just"/>
            <a:endParaRPr lang="en-US" sz="2800" dirty="0"/>
          </a:p>
          <a:p>
            <a:endParaRPr lang="ar-EG" sz="2800" dirty="0"/>
          </a:p>
        </p:txBody>
      </p:sp>
      <p:sp>
        <p:nvSpPr>
          <p:cNvPr id="3" name="عنوان 2"/>
          <p:cNvSpPr>
            <a:spLocks noGrp="1"/>
          </p:cNvSpPr>
          <p:nvPr>
            <p:ph type="title"/>
          </p:nvPr>
        </p:nvSpPr>
        <p:spPr>
          <a:xfrm>
            <a:off x="6156176" y="188640"/>
            <a:ext cx="2736304" cy="868958"/>
          </a:xfrm>
        </p:spPr>
        <p:txBody>
          <a:bodyPr>
            <a:normAutofit fontScale="90000"/>
          </a:bodyPr>
          <a:lstStyle/>
          <a:p>
            <a:pPr algn="r"/>
            <a:r>
              <a:rPr lang="ar-EG" dirty="0" smtClean="0">
                <a:effectLst/>
              </a:rPr>
              <a:t/>
            </a:r>
            <a:br>
              <a:rPr lang="ar-EG" dirty="0" smtClean="0">
                <a:effectLst/>
              </a:rPr>
            </a:br>
            <a:r>
              <a:rPr lang="ar-EG" dirty="0" smtClean="0">
                <a:solidFill>
                  <a:srgbClr val="7030A0"/>
                </a:solidFill>
                <a:effectLst/>
              </a:rPr>
              <a:t>البرنامج</a:t>
            </a:r>
            <a:r>
              <a:rPr lang="ar-EG" dirty="0">
                <a:solidFill>
                  <a:srgbClr val="7030A0"/>
                </a:solidFill>
                <a:effectLst/>
              </a:rPr>
              <a:t>:</a:t>
            </a:r>
            <a:r>
              <a:rPr lang="en-US" dirty="0">
                <a:effectLst/>
              </a:rPr>
              <a:t/>
            </a:r>
            <a:br>
              <a:rPr lang="en-US" dirty="0">
                <a:effectLst/>
              </a:rPr>
            </a:br>
            <a:endParaRPr lang="ar-EG" dirty="0"/>
          </a:p>
        </p:txBody>
      </p:sp>
    </p:spTree>
    <p:extLst>
      <p:ext uri="{BB962C8B-B14F-4D97-AF65-F5344CB8AC3E}">
        <p14:creationId xmlns:p14="http://schemas.microsoft.com/office/powerpoint/2010/main" val="3758370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18864" y="980729"/>
            <a:ext cx="8445624" cy="2520279"/>
          </a:xfrm>
          <a:solidFill>
            <a:schemeClr val="bg2">
              <a:lumMod val="90000"/>
            </a:schemeClr>
          </a:solidFill>
        </p:spPr>
        <p:txBody>
          <a:bodyPr>
            <a:noAutofit/>
          </a:bodyPr>
          <a:lstStyle/>
          <a:p>
            <a:pPr algn="just"/>
            <a:r>
              <a:rPr lang="ar-EG" sz="2500" dirty="0"/>
              <a:t>أن التربويين يعتبرون </a:t>
            </a:r>
            <a:r>
              <a:rPr lang="ar-EG" sz="2500" dirty="0">
                <a:solidFill>
                  <a:srgbClr val="FF0000"/>
                </a:solidFill>
              </a:rPr>
              <a:t>المنهاج</a:t>
            </a:r>
            <a:r>
              <a:rPr lang="ar-EG" sz="2500" dirty="0"/>
              <a:t> هو خطة المدرسة لتحقيق أهدافها، واستقر الرأي علي أن اي خطة يلزم التخطيط لها لكي تخرج إلي حيز التنفيذ وأن التخطيط أحد عناصر الإدارة المهمة </a:t>
            </a:r>
            <a:endParaRPr lang="ar-EG" sz="2500" dirty="0" smtClean="0"/>
          </a:p>
          <a:p>
            <a:pPr algn="just"/>
            <a:r>
              <a:rPr lang="ar-EG" sz="2500" dirty="0"/>
              <a:t>وعلي ذلك تكون </a:t>
            </a:r>
            <a:r>
              <a:rPr lang="ar-EG" sz="2500" dirty="0">
                <a:solidFill>
                  <a:srgbClr val="FF0000"/>
                </a:solidFill>
              </a:rPr>
              <a:t>البرامج</a:t>
            </a:r>
            <a:r>
              <a:rPr lang="ar-EG" sz="2500" dirty="0"/>
              <a:t> هي أحد عناصر التخطيط المهمة حيث أن البرامج هي الخطوات التنفيذية لعملية التخطيط لخطة موضوعه سالفا وما </a:t>
            </a:r>
            <a:r>
              <a:rPr lang="ar-EG" sz="2500" dirty="0" err="1"/>
              <a:t>يتطلبه</a:t>
            </a:r>
            <a:r>
              <a:rPr lang="ar-EG" sz="2500" dirty="0"/>
              <a:t> ذلك التنفيذ من توزيع زمني وطرق تنفيذ وإمكانات تحقيق هذه الخطة</a:t>
            </a:r>
            <a:r>
              <a:rPr lang="ar-EG" sz="2500" dirty="0" smtClean="0"/>
              <a:t>.</a:t>
            </a:r>
          </a:p>
        </p:txBody>
      </p:sp>
      <p:sp>
        <p:nvSpPr>
          <p:cNvPr id="3" name="عنوان 2"/>
          <p:cNvSpPr>
            <a:spLocks noGrp="1"/>
          </p:cNvSpPr>
          <p:nvPr>
            <p:ph type="title"/>
          </p:nvPr>
        </p:nvSpPr>
        <p:spPr>
          <a:xfrm>
            <a:off x="6156176" y="188640"/>
            <a:ext cx="2736304" cy="868958"/>
          </a:xfrm>
        </p:spPr>
        <p:txBody>
          <a:bodyPr>
            <a:normAutofit fontScale="90000"/>
          </a:bodyPr>
          <a:lstStyle/>
          <a:p>
            <a:pPr algn="r"/>
            <a:r>
              <a:rPr lang="ar-EG" dirty="0" smtClean="0">
                <a:effectLst/>
              </a:rPr>
              <a:t/>
            </a:r>
            <a:br>
              <a:rPr lang="ar-EG" dirty="0" smtClean="0">
                <a:effectLst/>
              </a:rPr>
            </a:br>
            <a:r>
              <a:rPr lang="ar-EG" dirty="0" smtClean="0">
                <a:solidFill>
                  <a:srgbClr val="7030A0"/>
                </a:solidFill>
                <a:effectLst/>
              </a:rPr>
              <a:t>البرنامج</a:t>
            </a:r>
            <a:r>
              <a:rPr lang="ar-EG" dirty="0">
                <a:solidFill>
                  <a:srgbClr val="7030A0"/>
                </a:solidFill>
                <a:effectLst/>
              </a:rPr>
              <a:t>:</a:t>
            </a:r>
            <a:r>
              <a:rPr lang="en-US" dirty="0">
                <a:effectLst/>
              </a:rPr>
              <a:t/>
            </a:r>
            <a:br>
              <a:rPr lang="en-US" dirty="0">
                <a:effectLst/>
              </a:rPr>
            </a:br>
            <a:endParaRPr lang="ar-EG" dirty="0"/>
          </a:p>
        </p:txBody>
      </p:sp>
      <p:sp>
        <p:nvSpPr>
          <p:cNvPr id="4" name="شكل بيضاوي 3"/>
          <p:cNvSpPr/>
          <p:nvPr/>
        </p:nvSpPr>
        <p:spPr>
          <a:xfrm>
            <a:off x="467544" y="3645024"/>
            <a:ext cx="8136904" cy="2736304"/>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EG" sz="2400" b="1" dirty="0">
                <a:solidFill>
                  <a:schemeClr val="accent5">
                    <a:lumMod val="50000"/>
                  </a:schemeClr>
                </a:solidFill>
              </a:rPr>
              <a:t>أن </a:t>
            </a:r>
            <a:r>
              <a:rPr lang="ar-EG" sz="2600" b="1" dirty="0">
                <a:solidFill>
                  <a:schemeClr val="bg2"/>
                </a:solidFill>
              </a:rPr>
              <a:t>المنهاج</a:t>
            </a:r>
            <a:r>
              <a:rPr lang="ar-EG" sz="2400" b="1" dirty="0">
                <a:solidFill>
                  <a:schemeClr val="accent5">
                    <a:lumMod val="50000"/>
                  </a:schemeClr>
                </a:solidFill>
              </a:rPr>
              <a:t> هو خطة المدرسة إحداث عملية التربية المقصودة لتحقيق عمليات النمو المتزن للفرد وان </a:t>
            </a:r>
            <a:r>
              <a:rPr lang="ar-EG" sz="2600" b="1" dirty="0">
                <a:solidFill>
                  <a:schemeClr val="bg2"/>
                </a:solidFill>
              </a:rPr>
              <a:t>البرنامج</a:t>
            </a:r>
            <a:r>
              <a:rPr lang="ar-EG" sz="2400" b="1" dirty="0">
                <a:solidFill>
                  <a:schemeClr val="accent5">
                    <a:lumMod val="50000"/>
                  </a:schemeClr>
                </a:solidFill>
              </a:rPr>
              <a:t> هو الخطوات التنفيذية لهذا المنهاج </a:t>
            </a:r>
            <a:r>
              <a:rPr lang="ar-EG" sz="2400" b="1" dirty="0" smtClean="0">
                <a:solidFill>
                  <a:schemeClr val="accent5">
                    <a:lumMod val="50000"/>
                  </a:schemeClr>
                </a:solidFill>
              </a:rPr>
              <a:t>.</a:t>
            </a:r>
          </a:p>
          <a:p>
            <a:pPr algn="ctr"/>
            <a:endParaRPr lang="ar-EG" sz="2400" b="1" dirty="0">
              <a:solidFill>
                <a:schemeClr val="accent5">
                  <a:lumMod val="50000"/>
                </a:schemeClr>
              </a:solidFill>
            </a:endParaRPr>
          </a:p>
          <a:p>
            <a:pPr algn="ctr"/>
            <a:r>
              <a:rPr lang="ar-EG" sz="2600" b="1" dirty="0" smtClean="0">
                <a:solidFill>
                  <a:srgbClr val="0070C0"/>
                </a:solidFill>
              </a:rPr>
              <a:t> </a:t>
            </a:r>
            <a:r>
              <a:rPr lang="ar-EG" sz="2600" b="1" dirty="0">
                <a:solidFill>
                  <a:srgbClr val="0070C0"/>
                </a:solidFill>
              </a:rPr>
              <a:t>وبالتالي لا يمكن القول بأن البرنامج هو المنهاج.</a:t>
            </a:r>
            <a:endParaRPr lang="en-US" sz="2600" b="1" dirty="0">
              <a:solidFill>
                <a:srgbClr val="0070C0"/>
              </a:solidFill>
            </a:endParaRPr>
          </a:p>
          <a:p>
            <a:pPr algn="ctr"/>
            <a:endParaRPr lang="ar-EG" sz="2400" b="1" dirty="0">
              <a:solidFill>
                <a:schemeClr val="accent5">
                  <a:lumMod val="50000"/>
                </a:schemeClr>
              </a:solidFill>
            </a:endParaRPr>
          </a:p>
        </p:txBody>
      </p:sp>
    </p:spTree>
    <p:extLst>
      <p:ext uri="{BB962C8B-B14F-4D97-AF65-F5344CB8AC3E}">
        <p14:creationId xmlns:p14="http://schemas.microsoft.com/office/powerpoint/2010/main" val="30627742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 calcmode="lin" valueType="num">
                                      <p:cBhvr additive="base">
                                        <p:cTn id="12"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additive="base">
                                        <p:cTn id="1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additive="base">
                                        <p:cTn id="2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5"/>
          <p:cNvSpPr/>
          <p:nvPr/>
        </p:nvSpPr>
        <p:spPr>
          <a:xfrm>
            <a:off x="357158" y="304800"/>
            <a:ext cx="853443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auto">
              <a:spcBef>
                <a:spcPts val="0"/>
              </a:spcBef>
              <a:spcAft>
                <a:spcPts val="0"/>
              </a:spcAft>
              <a:defRPr/>
            </a:pPr>
            <a:r>
              <a:rPr lang="ar-EG" sz="3200" dirty="0" smtClean="0">
                <a:cs typeface="PT Bold Heading" pitchFamily="2" charset="-78"/>
              </a:rPr>
              <a:t>الحاجة إلي دراسة البرامج الدراسية :</a:t>
            </a:r>
            <a:endParaRPr lang="en-US" sz="3200" dirty="0">
              <a:cs typeface="PT Bold Heading" pitchFamily="2" charset="-78"/>
            </a:endParaRPr>
          </a:p>
        </p:txBody>
      </p:sp>
      <p:sp>
        <p:nvSpPr>
          <p:cNvPr id="12" name="Rectangle 1"/>
          <p:cNvSpPr>
            <a:spLocks noChangeArrowheads="1"/>
          </p:cNvSpPr>
          <p:nvPr/>
        </p:nvSpPr>
        <p:spPr bwMode="auto">
          <a:xfrm>
            <a:off x="152400" y="1312119"/>
            <a:ext cx="8839200" cy="83099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gn="justLow">
              <a:defRPr/>
            </a:pPr>
            <a:r>
              <a:rPr lang="ar-EG" sz="2400" dirty="0" smtClean="0">
                <a:solidFill>
                  <a:srgbClr val="002060"/>
                </a:solidFill>
                <a:cs typeface="PT Bold Heading" pitchFamily="2" charset="-78"/>
              </a:rPr>
              <a:t>1- تعد البرامج الدراسية تصورا للمربين للمواقف التعليمية التي يمكن أن يتعلموا من خلال المرور بها</a:t>
            </a:r>
            <a:endParaRPr lang="ar-EG" sz="2400" dirty="0">
              <a:solidFill>
                <a:srgbClr val="002060"/>
              </a:solidFill>
              <a:cs typeface="PT Bold Heading" pitchFamily="2" charset="-78"/>
            </a:endParaRPr>
          </a:p>
        </p:txBody>
      </p:sp>
      <p:sp>
        <p:nvSpPr>
          <p:cNvPr id="8" name="Rectangle 1"/>
          <p:cNvSpPr>
            <a:spLocks noChangeArrowheads="1"/>
          </p:cNvSpPr>
          <p:nvPr/>
        </p:nvSpPr>
        <p:spPr bwMode="auto">
          <a:xfrm>
            <a:off x="214282" y="2395831"/>
            <a:ext cx="88392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gn="justLow">
              <a:defRPr/>
            </a:pPr>
            <a:r>
              <a:rPr lang="ar-EG" sz="2400" dirty="0" smtClean="0">
                <a:solidFill>
                  <a:srgbClr val="002060"/>
                </a:solidFill>
                <a:cs typeface="PT Bold Heading" pitchFamily="2" charset="-78"/>
              </a:rPr>
              <a:t>2- تعد انعكاساً لفلسفة المجتمع.</a:t>
            </a:r>
            <a:endParaRPr lang="ar-EG" sz="2400" dirty="0">
              <a:solidFill>
                <a:srgbClr val="002060"/>
              </a:solidFill>
              <a:cs typeface="PT Bold Heading" pitchFamily="2" charset="-78"/>
            </a:endParaRPr>
          </a:p>
        </p:txBody>
      </p:sp>
      <p:sp>
        <p:nvSpPr>
          <p:cNvPr id="9" name="Rectangle 1"/>
          <p:cNvSpPr>
            <a:spLocks noChangeArrowheads="1"/>
          </p:cNvSpPr>
          <p:nvPr/>
        </p:nvSpPr>
        <p:spPr bwMode="auto">
          <a:xfrm>
            <a:off x="233394" y="3071810"/>
            <a:ext cx="88392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gn="justLow">
              <a:defRPr/>
            </a:pPr>
            <a:r>
              <a:rPr lang="ar-EG" sz="2400" dirty="0" smtClean="0">
                <a:solidFill>
                  <a:srgbClr val="002060"/>
                </a:solidFill>
                <a:cs typeface="PT Bold Heading" pitchFamily="2" charset="-78"/>
              </a:rPr>
              <a:t>3-تعد وسيلة لتحقيق أهداف التربية والتعليم.</a:t>
            </a:r>
            <a:endParaRPr lang="ar-EG" sz="2400" dirty="0">
              <a:solidFill>
                <a:srgbClr val="002060"/>
              </a:solidFill>
              <a:cs typeface="PT Bold Heading" pitchFamily="2" charset="-78"/>
            </a:endParaRPr>
          </a:p>
        </p:txBody>
      </p:sp>
      <p:sp>
        <p:nvSpPr>
          <p:cNvPr id="10" name="Rectangle 1"/>
          <p:cNvSpPr>
            <a:spLocks noChangeArrowheads="1"/>
          </p:cNvSpPr>
          <p:nvPr/>
        </p:nvSpPr>
        <p:spPr bwMode="auto">
          <a:xfrm>
            <a:off x="233394" y="3714752"/>
            <a:ext cx="88392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gn="justLow">
              <a:defRPr/>
            </a:pPr>
            <a:r>
              <a:rPr lang="ar-EG" sz="2400" dirty="0" smtClean="0">
                <a:solidFill>
                  <a:srgbClr val="002060"/>
                </a:solidFill>
                <a:cs typeface="PT Bold Heading" pitchFamily="2" charset="-78"/>
              </a:rPr>
              <a:t>4- تعد وسيلة لبناء شخصية المتعلمين.</a:t>
            </a:r>
            <a:endParaRPr lang="ar-EG" sz="2400" dirty="0">
              <a:solidFill>
                <a:srgbClr val="002060"/>
              </a:solidFill>
              <a:cs typeface="PT Bold Heading"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ppt_x</p:attrName>
                                        </p:attrNameLst>
                                      </p:cBhvr>
                                      <p:tavLst>
                                        <p:tav tm="0">
                                          <p:val>
                                            <p:strVal val="#ppt_x-.2"/>
                                          </p:val>
                                        </p:tav>
                                        <p:tav tm="100000">
                                          <p:val>
                                            <p:strVal val="#ppt_x"/>
                                          </p:val>
                                        </p:tav>
                                      </p:tavLst>
                                    </p:anim>
                                    <p:anim calcmode="lin" valueType="num">
                                      <p:cBhvr>
                                        <p:cTn id="13"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ppt_x</p:attrName>
                                        </p:attrNameLst>
                                      </p:cBhvr>
                                      <p:tavLst>
                                        <p:tav tm="0">
                                          <p:val>
                                            <p:strVal val="#ppt_x-.2"/>
                                          </p:val>
                                        </p:tav>
                                        <p:tav tm="100000">
                                          <p:val>
                                            <p:strVal val="#ppt_x"/>
                                          </p:val>
                                        </p:tav>
                                      </p:tavLst>
                                    </p:anim>
                                    <p:anim calcmode="lin" valueType="num">
                                      <p:cBhvr>
                                        <p:cTn id="3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5"/>
          <p:cNvSpPr/>
          <p:nvPr/>
        </p:nvSpPr>
        <p:spPr>
          <a:xfrm>
            <a:off x="3124200" y="228600"/>
            <a:ext cx="5791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EG" sz="4400" dirty="0" smtClean="0">
                <a:cs typeface="PT Bold Heading" pitchFamily="2" charset="-78"/>
              </a:rPr>
              <a:t>تطور البرامج الدراسية</a:t>
            </a:r>
            <a:endParaRPr lang="ar-EG" sz="4400" dirty="0">
              <a:cs typeface="PT Bold Heading" pitchFamily="2" charset="-78"/>
            </a:endParaRPr>
          </a:p>
        </p:txBody>
      </p:sp>
      <p:sp>
        <p:nvSpPr>
          <p:cNvPr id="8" name="مخطط انسيابي: متعدد المستندات 7"/>
          <p:cNvSpPr/>
          <p:nvPr/>
        </p:nvSpPr>
        <p:spPr>
          <a:xfrm>
            <a:off x="3905280" y="1147754"/>
            <a:ext cx="4953000" cy="1066800"/>
          </a:xfrm>
          <a:prstGeom prst="flowChartMultidocumen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2800" b="1" dirty="0" smtClean="0"/>
              <a:t>البرامج الدراسية قديماً</a:t>
            </a:r>
            <a:endParaRPr lang="ar-EG" sz="2500" dirty="0"/>
          </a:p>
        </p:txBody>
      </p:sp>
      <p:sp>
        <p:nvSpPr>
          <p:cNvPr id="9" name="Rectangle 1"/>
          <p:cNvSpPr>
            <a:spLocks noChangeArrowheads="1"/>
          </p:cNvSpPr>
          <p:nvPr/>
        </p:nvSpPr>
        <p:spPr bwMode="auto">
          <a:xfrm>
            <a:off x="71438" y="2285992"/>
            <a:ext cx="9072594" cy="3554819"/>
          </a:xfrm>
          <a:prstGeom prst="rect">
            <a:avLst/>
          </a:prstGeom>
          <a:ln>
            <a:solidFill>
              <a:schemeClr val="accent1"/>
            </a:solidFill>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ar-EG" sz="2500" b="1" dirty="0" smtClean="0">
                <a:solidFill>
                  <a:schemeClr val="accent2"/>
                </a:solidFill>
              </a:rPr>
              <a:t>*</a:t>
            </a:r>
            <a:r>
              <a:rPr lang="ar-EG" sz="2500" b="1" dirty="0" smtClean="0">
                <a:solidFill>
                  <a:schemeClr val="tx1">
                    <a:lumMod val="95000"/>
                    <a:lumOff val="5000"/>
                  </a:schemeClr>
                </a:solidFill>
              </a:rPr>
              <a:t> كان التركيز من خلالها علي الناحية العقلية فقط للتلميذ دون الاهتمام بالجوانب الاخري </a:t>
            </a:r>
          </a:p>
          <a:p>
            <a:r>
              <a:rPr lang="ar-EG" sz="2500" b="1" dirty="0" smtClean="0">
                <a:solidFill>
                  <a:schemeClr val="tx1">
                    <a:lumMod val="95000"/>
                    <a:lumOff val="5000"/>
                  </a:schemeClr>
                </a:solidFill>
              </a:rPr>
              <a:t>   للشخصية.</a:t>
            </a:r>
          </a:p>
          <a:p>
            <a:r>
              <a:rPr lang="ar-EG" sz="2500" b="1" dirty="0" smtClean="0">
                <a:solidFill>
                  <a:schemeClr val="accent2"/>
                </a:solidFill>
              </a:rPr>
              <a:t>*</a:t>
            </a:r>
            <a:r>
              <a:rPr lang="ar-EG" sz="2500" b="1" dirty="0" smtClean="0">
                <a:solidFill>
                  <a:schemeClr val="tx1">
                    <a:lumMod val="95000"/>
                    <a:lumOff val="5000"/>
                  </a:schemeClr>
                </a:solidFill>
              </a:rPr>
              <a:t> أهملت ايجابية المتعلم في العملية التعليمية وأصبح دور المتعلم سلبياً مقصورا فقط  </a:t>
            </a:r>
          </a:p>
          <a:p>
            <a:r>
              <a:rPr lang="ar-EG" sz="2500" b="1" dirty="0" smtClean="0">
                <a:solidFill>
                  <a:schemeClr val="tx1">
                    <a:lumMod val="95000"/>
                    <a:lumOff val="5000"/>
                  </a:schemeClr>
                </a:solidFill>
              </a:rPr>
              <a:t>  علي استقبال المعلومات.</a:t>
            </a:r>
          </a:p>
          <a:p>
            <a:r>
              <a:rPr lang="ar-EG" sz="2500" b="1" dirty="0" smtClean="0">
                <a:solidFill>
                  <a:schemeClr val="accent2"/>
                </a:solidFill>
              </a:rPr>
              <a:t>*</a:t>
            </a:r>
            <a:r>
              <a:rPr lang="ar-EG" sz="2500" b="1" dirty="0" smtClean="0">
                <a:solidFill>
                  <a:schemeClr val="tx1">
                    <a:lumMod val="95000"/>
                    <a:lumOff val="5000"/>
                  </a:schemeClr>
                </a:solidFill>
              </a:rPr>
              <a:t> اقتصرت علي الدراسات النظرية وأهملت الأنشطة العملية والتطبيقية.</a:t>
            </a:r>
          </a:p>
          <a:p>
            <a:r>
              <a:rPr lang="ar-EG" sz="2500" b="1" dirty="0" smtClean="0">
                <a:solidFill>
                  <a:schemeClr val="accent2"/>
                </a:solidFill>
              </a:rPr>
              <a:t>*</a:t>
            </a:r>
            <a:r>
              <a:rPr lang="ar-EG" sz="2500" b="1" dirty="0" smtClean="0">
                <a:solidFill>
                  <a:schemeClr val="tx1">
                    <a:lumMod val="95000"/>
                    <a:lumOff val="5000"/>
                  </a:schemeClr>
                </a:solidFill>
              </a:rPr>
              <a:t> لم تتح الفرصة للتلاميذ للابتكار والإبداع .</a:t>
            </a:r>
          </a:p>
          <a:p>
            <a:r>
              <a:rPr lang="ar-EG" sz="2500" b="1" dirty="0" smtClean="0">
                <a:solidFill>
                  <a:schemeClr val="accent2"/>
                </a:solidFill>
              </a:rPr>
              <a:t>*</a:t>
            </a:r>
            <a:r>
              <a:rPr lang="ar-EG" sz="2500" b="1" dirty="0" smtClean="0">
                <a:solidFill>
                  <a:schemeClr val="tx1">
                    <a:lumMod val="95000"/>
                    <a:lumOff val="5000"/>
                  </a:schemeClr>
                </a:solidFill>
              </a:rPr>
              <a:t> لم يراع فيها الفروق الفردية بين التلاميذ وكذلك ميول واستعدادات وقدرات التلاميذ.</a:t>
            </a:r>
          </a:p>
          <a:p>
            <a:r>
              <a:rPr lang="ar-EG" sz="2500" b="1" dirty="0" smtClean="0">
                <a:solidFill>
                  <a:schemeClr val="accent2"/>
                </a:solidFill>
              </a:rPr>
              <a:t>* </a:t>
            </a:r>
            <a:r>
              <a:rPr lang="ar-EG" sz="2500" b="1" dirty="0" smtClean="0">
                <a:solidFill>
                  <a:schemeClr val="tx1">
                    <a:lumMod val="95000"/>
                    <a:lumOff val="5000"/>
                  </a:schemeClr>
                </a:solidFill>
              </a:rPr>
              <a:t>لم تراعي أن يكون المتعلم هو محور العملية التعليمية بل كانت المادة هي محور  </a:t>
            </a:r>
          </a:p>
          <a:p>
            <a:r>
              <a:rPr lang="ar-EG" sz="2500" b="1" dirty="0" smtClean="0">
                <a:solidFill>
                  <a:schemeClr val="tx1">
                    <a:lumMod val="95000"/>
                    <a:lumOff val="5000"/>
                  </a:schemeClr>
                </a:solidFill>
              </a:rPr>
              <a:t>  العملية التعليمية.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8"/>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ppt_x</p:attrName>
                                        </p:attrNameLst>
                                      </p:cBhvr>
                                      <p:tavLst>
                                        <p:tav tm="0">
                                          <p:val>
                                            <p:strVal val="#ppt_x-.2"/>
                                          </p:val>
                                        </p:tav>
                                        <p:tav tm="100000">
                                          <p:val>
                                            <p:strVal val="#ppt_x"/>
                                          </p:val>
                                        </p:tav>
                                      </p:tavLst>
                                    </p:anim>
                                    <p:anim calcmode="lin" valueType="num">
                                      <p:cBhvr>
                                        <p:cTn id="1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5"/>
          <p:cNvSpPr/>
          <p:nvPr/>
        </p:nvSpPr>
        <p:spPr>
          <a:xfrm>
            <a:off x="3124200" y="228600"/>
            <a:ext cx="5791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EG" sz="4400" dirty="0" smtClean="0">
                <a:cs typeface="PT Bold Heading" pitchFamily="2" charset="-78"/>
              </a:rPr>
              <a:t>تطور البرامج الدراسية</a:t>
            </a:r>
            <a:endParaRPr lang="ar-EG" sz="4400" dirty="0">
              <a:cs typeface="PT Bold Heading" pitchFamily="2" charset="-78"/>
            </a:endParaRPr>
          </a:p>
        </p:txBody>
      </p:sp>
      <p:sp>
        <p:nvSpPr>
          <p:cNvPr id="8" name="مخطط انسيابي: متعدد المستندات 7"/>
          <p:cNvSpPr/>
          <p:nvPr/>
        </p:nvSpPr>
        <p:spPr>
          <a:xfrm>
            <a:off x="3905280" y="1147754"/>
            <a:ext cx="4953000" cy="1066800"/>
          </a:xfrm>
          <a:prstGeom prst="flowChartMultidocumen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2800" b="1" dirty="0" smtClean="0"/>
              <a:t>البرامج الدراسية حديثاً</a:t>
            </a:r>
            <a:endParaRPr lang="ar-EG" sz="2500" dirty="0"/>
          </a:p>
        </p:txBody>
      </p:sp>
      <p:sp>
        <p:nvSpPr>
          <p:cNvPr id="9" name="Rectangle 1"/>
          <p:cNvSpPr>
            <a:spLocks noChangeArrowheads="1"/>
          </p:cNvSpPr>
          <p:nvPr/>
        </p:nvSpPr>
        <p:spPr bwMode="auto">
          <a:xfrm>
            <a:off x="71438" y="2285992"/>
            <a:ext cx="9072594" cy="2400657"/>
          </a:xfrm>
          <a:prstGeom prst="rect">
            <a:avLst/>
          </a:prstGeom>
          <a:ln>
            <a:solidFill>
              <a:schemeClr val="accent1"/>
            </a:solidFill>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ar-EG" sz="2500" b="1" dirty="0" smtClean="0">
                <a:solidFill>
                  <a:schemeClr val="accent2"/>
                </a:solidFill>
              </a:rPr>
              <a:t>*</a:t>
            </a:r>
            <a:r>
              <a:rPr lang="ar-EG" sz="2500" b="1" dirty="0" smtClean="0">
                <a:solidFill>
                  <a:schemeClr val="tx1">
                    <a:lumMod val="95000"/>
                    <a:lumOff val="5000"/>
                  </a:schemeClr>
                </a:solidFill>
              </a:rPr>
              <a:t> الاهتمام بالجوانب المختلفة لشخصية المتعلم الاخري .</a:t>
            </a:r>
          </a:p>
          <a:p>
            <a:r>
              <a:rPr lang="ar-EG" sz="2500" b="1" dirty="0" smtClean="0">
                <a:solidFill>
                  <a:schemeClr val="accent2"/>
                </a:solidFill>
              </a:rPr>
              <a:t>*</a:t>
            </a:r>
            <a:r>
              <a:rPr lang="ar-EG" sz="2500" b="1" dirty="0" smtClean="0">
                <a:solidFill>
                  <a:schemeClr val="tx1">
                    <a:lumMod val="95000"/>
                    <a:lumOff val="5000"/>
                  </a:schemeClr>
                </a:solidFill>
              </a:rPr>
              <a:t> ركزت علي استثاره دافعية المتعلم للعملية التعليمية.</a:t>
            </a:r>
          </a:p>
          <a:p>
            <a:r>
              <a:rPr lang="ar-EG" sz="2500" b="1" dirty="0" smtClean="0">
                <a:solidFill>
                  <a:schemeClr val="accent2"/>
                </a:solidFill>
              </a:rPr>
              <a:t>*</a:t>
            </a:r>
            <a:r>
              <a:rPr lang="ar-EG" sz="2500" b="1" dirty="0" smtClean="0">
                <a:solidFill>
                  <a:schemeClr val="tx1">
                    <a:lumMod val="95000"/>
                    <a:lumOff val="5000"/>
                  </a:schemeClr>
                </a:solidFill>
              </a:rPr>
              <a:t> اهتمت بالدراسات العملية والتطبيقية وكذلك أوجه النشاط المختلفة .</a:t>
            </a:r>
          </a:p>
          <a:p>
            <a:r>
              <a:rPr lang="ar-EG" sz="2500" b="1" dirty="0" smtClean="0">
                <a:solidFill>
                  <a:schemeClr val="accent2"/>
                </a:solidFill>
              </a:rPr>
              <a:t>*</a:t>
            </a:r>
            <a:r>
              <a:rPr lang="ar-EG" sz="2500" b="1" dirty="0" smtClean="0">
                <a:solidFill>
                  <a:schemeClr val="tx1">
                    <a:lumMod val="95000"/>
                    <a:lumOff val="5000"/>
                  </a:schemeClr>
                </a:solidFill>
              </a:rPr>
              <a:t> لم تتح الفرصة للتلاميذ للابتكار والإبداع .</a:t>
            </a:r>
          </a:p>
          <a:p>
            <a:r>
              <a:rPr lang="ar-EG" sz="2500" b="1" dirty="0" smtClean="0">
                <a:solidFill>
                  <a:schemeClr val="accent2"/>
                </a:solidFill>
              </a:rPr>
              <a:t>*</a:t>
            </a:r>
            <a:r>
              <a:rPr lang="ar-EG" sz="2500" b="1" dirty="0" smtClean="0">
                <a:solidFill>
                  <a:schemeClr val="tx1">
                    <a:lumMod val="95000"/>
                    <a:lumOff val="5000"/>
                  </a:schemeClr>
                </a:solidFill>
              </a:rPr>
              <a:t> اهتمت بمراعاة الفروق الفردية بين التلاميذ وكذلك ميول واستعدادات وقدرات التلاميذ.</a:t>
            </a:r>
          </a:p>
          <a:p>
            <a:r>
              <a:rPr lang="ar-EG" sz="2500" b="1" dirty="0" smtClean="0">
                <a:solidFill>
                  <a:schemeClr val="accent2"/>
                </a:solidFill>
              </a:rPr>
              <a:t>* </a:t>
            </a:r>
            <a:r>
              <a:rPr lang="ar-EG" sz="2500" b="1" dirty="0" smtClean="0">
                <a:solidFill>
                  <a:schemeClr val="tx1">
                    <a:lumMod val="95000"/>
                    <a:lumOff val="5000"/>
                  </a:schemeClr>
                </a:solidFill>
              </a:rPr>
              <a:t>أصبح التلميذ هو محور العملية التعليمية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8"/>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ppt_x</p:attrName>
                                        </p:attrNameLst>
                                      </p:cBhvr>
                                      <p:tavLst>
                                        <p:tav tm="0">
                                          <p:val>
                                            <p:strVal val="#ppt_x-.2"/>
                                          </p:val>
                                        </p:tav>
                                        <p:tav tm="100000">
                                          <p:val>
                                            <p:strVal val="#ppt_x"/>
                                          </p:val>
                                        </p:tav>
                                      </p:tavLst>
                                    </p:anim>
                                    <p:anim calcmode="lin" valueType="num">
                                      <p:cBhvr>
                                        <p:cTn id="1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5"/>
          <p:cNvSpPr/>
          <p:nvPr/>
        </p:nvSpPr>
        <p:spPr>
          <a:xfrm>
            <a:off x="3124200" y="228600"/>
            <a:ext cx="5791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EG" sz="4400" dirty="0" smtClean="0">
                <a:cs typeface="PT Bold Heading" pitchFamily="2" charset="-78"/>
              </a:rPr>
              <a:t>تطور البرامج الدراسية</a:t>
            </a:r>
            <a:endParaRPr lang="ar-EG" sz="4400" dirty="0">
              <a:cs typeface="PT Bold Heading" pitchFamily="2" charset="-78"/>
            </a:endParaRPr>
          </a:p>
        </p:txBody>
      </p:sp>
      <p:sp>
        <p:nvSpPr>
          <p:cNvPr id="8" name="مخطط انسيابي: متعدد المستندات 7"/>
          <p:cNvSpPr/>
          <p:nvPr/>
        </p:nvSpPr>
        <p:spPr>
          <a:xfrm>
            <a:off x="1857356" y="1147754"/>
            <a:ext cx="7000924" cy="1066800"/>
          </a:xfrm>
          <a:prstGeom prst="flowChartMultidocumen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2800" b="1" dirty="0" smtClean="0"/>
              <a:t>العوامل التي أدت إلي تطور البرامج الدراسية</a:t>
            </a:r>
            <a:endParaRPr lang="ar-EG" sz="2500" dirty="0"/>
          </a:p>
        </p:txBody>
      </p:sp>
      <p:sp>
        <p:nvSpPr>
          <p:cNvPr id="9" name="Rectangle 1"/>
          <p:cNvSpPr>
            <a:spLocks noChangeArrowheads="1"/>
          </p:cNvSpPr>
          <p:nvPr/>
        </p:nvSpPr>
        <p:spPr bwMode="auto">
          <a:xfrm>
            <a:off x="71438" y="2285992"/>
            <a:ext cx="9072594" cy="2015936"/>
          </a:xfrm>
          <a:prstGeom prst="rect">
            <a:avLst/>
          </a:prstGeom>
          <a:ln>
            <a:solidFill>
              <a:schemeClr val="accent1"/>
            </a:solidFill>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ar-EG" sz="2500" b="1" dirty="0" smtClean="0">
                <a:solidFill>
                  <a:schemeClr val="accent2"/>
                </a:solidFill>
              </a:rPr>
              <a:t>*</a:t>
            </a:r>
            <a:r>
              <a:rPr lang="ar-EG" sz="2500" b="1" dirty="0" smtClean="0">
                <a:solidFill>
                  <a:schemeClr val="tx1">
                    <a:lumMod val="95000"/>
                    <a:lumOff val="5000"/>
                  </a:schemeClr>
                </a:solidFill>
              </a:rPr>
              <a:t> الفلسفة التربوية للمجتمع.</a:t>
            </a:r>
          </a:p>
          <a:p>
            <a:r>
              <a:rPr lang="ar-EG" sz="2500" b="1" dirty="0" smtClean="0">
                <a:solidFill>
                  <a:schemeClr val="accent2"/>
                </a:solidFill>
              </a:rPr>
              <a:t>*</a:t>
            </a:r>
            <a:r>
              <a:rPr lang="ar-EG" sz="2500" b="1" dirty="0" smtClean="0">
                <a:solidFill>
                  <a:schemeClr val="tx1">
                    <a:lumMod val="95000"/>
                    <a:lumOff val="5000"/>
                  </a:schemeClr>
                </a:solidFill>
              </a:rPr>
              <a:t> التقدم العلمي والتقني .</a:t>
            </a:r>
          </a:p>
          <a:p>
            <a:r>
              <a:rPr lang="ar-EG" sz="2500" b="1" dirty="0" smtClean="0">
                <a:solidFill>
                  <a:schemeClr val="accent2"/>
                </a:solidFill>
              </a:rPr>
              <a:t>*</a:t>
            </a:r>
            <a:r>
              <a:rPr lang="ar-EG" sz="2500" b="1" dirty="0" smtClean="0">
                <a:solidFill>
                  <a:schemeClr val="tx1">
                    <a:lumMod val="95000"/>
                    <a:lumOff val="5000"/>
                  </a:schemeClr>
                </a:solidFill>
              </a:rPr>
              <a:t> تقدم الدراسات التربوية والدراسات النفسية.</a:t>
            </a:r>
          </a:p>
          <a:p>
            <a:r>
              <a:rPr lang="ar-EG" sz="2500" b="1" dirty="0" smtClean="0">
                <a:solidFill>
                  <a:schemeClr val="accent2"/>
                </a:solidFill>
              </a:rPr>
              <a:t>*</a:t>
            </a:r>
            <a:r>
              <a:rPr lang="ar-EG" sz="2500" b="1" dirty="0" smtClean="0">
                <a:solidFill>
                  <a:schemeClr val="tx1">
                    <a:lumMod val="95000"/>
                    <a:lumOff val="5000"/>
                  </a:schemeClr>
                </a:solidFill>
              </a:rPr>
              <a:t> الاستفادة من نتائج الأبحاث في مجالات التربية وعلم النفس وعلم الاجتماع.</a:t>
            </a:r>
          </a:p>
          <a:p>
            <a:r>
              <a:rPr lang="ar-EG" sz="2500" b="1" dirty="0" smtClean="0">
                <a:solidFill>
                  <a:schemeClr val="accent2"/>
                </a:solidFill>
              </a:rPr>
              <a:t>* </a:t>
            </a:r>
            <a:r>
              <a:rPr lang="ar-EG" sz="2500" b="1" dirty="0" smtClean="0">
                <a:solidFill>
                  <a:schemeClr val="tx1">
                    <a:lumMod val="95000"/>
                    <a:lumOff val="5000"/>
                  </a:schemeClr>
                </a:solidFill>
              </a:rPr>
              <a:t>الآراء الحديثة للتربويين والفلاسفة.</a:t>
            </a:r>
          </a:p>
        </p:txBody>
      </p:sp>
      <p:sp>
        <p:nvSpPr>
          <p:cNvPr id="6" name="Rectangle 1"/>
          <p:cNvSpPr>
            <a:spLocks noChangeArrowheads="1"/>
          </p:cNvSpPr>
          <p:nvPr/>
        </p:nvSpPr>
        <p:spPr bwMode="auto">
          <a:xfrm>
            <a:off x="71438" y="4429132"/>
            <a:ext cx="9072594" cy="2400657"/>
          </a:xfrm>
          <a:prstGeom prst="rect">
            <a:avLst/>
          </a:prstGeom>
          <a:ln>
            <a:solidFill>
              <a:schemeClr val="accent1"/>
            </a:solidFill>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r>
              <a:rPr lang="ar-EG" sz="2500" b="1" dirty="0" smtClean="0">
                <a:solidFill>
                  <a:schemeClr val="tx1"/>
                </a:solidFill>
              </a:rPr>
              <a:t>ولقد تأثرت </a:t>
            </a:r>
            <a:r>
              <a:rPr lang="ar-EG" sz="2500" b="1" dirty="0" smtClean="0">
                <a:solidFill>
                  <a:srgbClr val="002060"/>
                </a:solidFill>
              </a:rPr>
              <a:t>البرامج في مجال التربية الرياضية </a:t>
            </a:r>
            <a:r>
              <a:rPr lang="ar-EG" sz="2500" b="1" dirty="0" smtClean="0">
                <a:solidFill>
                  <a:schemeClr val="tx1"/>
                </a:solidFill>
              </a:rPr>
              <a:t>بكل تلك العوامل مما أدي إلي تطورها فأصبحت تهتم بالنمو الشامل </a:t>
            </a:r>
            <a:r>
              <a:rPr lang="ar-EG" sz="2500" b="1" dirty="0" smtClean="0">
                <a:solidFill>
                  <a:srgbClr val="002060"/>
                </a:solidFill>
              </a:rPr>
              <a:t>للتلميذ </a:t>
            </a:r>
            <a:r>
              <a:rPr lang="ar-EG" sz="2500" b="1" dirty="0" smtClean="0">
                <a:solidFill>
                  <a:schemeClr val="tx1"/>
                </a:solidFill>
              </a:rPr>
              <a:t>والسعي إلي تحقيق أهدفها ( البدنية – والنفسية – والعقلية – والاجتماعية) دون الاقتصاد علي الاهتمام بالجانب البدني علي الجوانب الاخري ، فأصبح ا</a:t>
            </a:r>
            <a:r>
              <a:rPr lang="ar-EG" sz="2500" b="1" dirty="0" smtClean="0">
                <a:solidFill>
                  <a:srgbClr val="002060"/>
                </a:solidFill>
              </a:rPr>
              <a:t>لتلميذ</a:t>
            </a:r>
            <a:r>
              <a:rPr lang="ar-EG" sz="2500" b="1" dirty="0" smtClean="0">
                <a:solidFill>
                  <a:schemeClr val="tx1"/>
                </a:solidFill>
              </a:rPr>
              <a:t> هو محور العملية التعليمية مما أتاح له فرص الابتكار والإبداع ،  كما اهتمت بمراعاة الفروق الفردية بين ا</a:t>
            </a:r>
            <a:r>
              <a:rPr lang="ar-EG" sz="2500" b="1" dirty="0" smtClean="0">
                <a:solidFill>
                  <a:srgbClr val="002060"/>
                </a:solidFill>
              </a:rPr>
              <a:t>لتلاميذ</a:t>
            </a:r>
            <a:r>
              <a:rPr lang="ar-EG" sz="2500" b="1" dirty="0" smtClean="0">
                <a:solidFill>
                  <a:schemeClr val="tx1"/>
                </a:solidFill>
              </a:rPr>
              <a:t> من خلال تقسيمهم إلي مجموعات متجانسة ومن خلال أتاحه فرص لاشتراك ا</a:t>
            </a:r>
            <a:r>
              <a:rPr lang="ar-EG" sz="2500" b="1" dirty="0" smtClean="0">
                <a:solidFill>
                  <a:srgbClr val="002060"/>
                </a:solidFill>
              </a:rPr>
              <a:t>لتلاميذ</a:t>
            </a:r>
            <a:r>
              <a:rPr lang="ar-EG" sz="2500" b="1" dirty="0" smtClean="0">
                <a:solidFill>
                  <a:schemeClr val="tx1"/>
                </a:solidFill>
              </a:rPr>
              <a:t> في الانشطه الاخري  الخ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8"/>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ppt_x</p:attrName>
                                        </p:attrNameLst>
                                      </p:cBhvr>
                                      <p:tavLst>
                                        <p:tav tm="0">
                                          <p:val>
                                            <p:strVal val="#ppt_x-.2"/>
                                          </p:val>
                                        </p:tav>
                                        <p:tav tm="100000">
                                          <p:val>
                                            <p:strVal val="#ppt_x"/>
                                          </p:val>
                                        </p:tav>
                                      </p:tavLst>
                                    </p:anim>
                                    <p:anim calcmode="lin" valueType="num">
                                      <p:cBhvr>
                                        <p:cTn id="1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ppt_x</p:attrName>
                                        </p:attrNameLst>
                                      </p:cBhvr>
                                      <p:tavLst>
                                        <p:tav tm="0">
                                          <p:val>
                                            <p:strVal val="#ppt_x-.2"/>
                                          </p:val>
                                        </p:tav>
                                        <p:tav tm="100000">
                                          <p:val>
                                            <p:strVal val="#ppt_x"/>
                                          </p:val>
                                        </p:tav>
                                      </p:tavLst>
                                    </p:anim>
                                    <p:anim calcmode="lin" valueType="num">
                                      <p:cBhvr>
                                        <p:cTn id="2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p:nvPr/>
        </p:nvSpPr>
        <p:spPr>
          <a:xfrm>
            <a:off x="4876800" y="228600"/>
            <a:ext cx="4038600" cy="553998"/>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ar-EG" sz="3000" b="1" dirty="0">
                <a:solidFill>
                  <a:schemeClr val="tx1"/>
                </a:solidFill>
              </a:rPr>
              <a:t>أهمية البرامج</a:t>
            </a:r>
            <a:endParaRPr lang="en-US" sz="3000" b="1" dirty="0">
              <a:solidFill>
                <a:schemeClr val="tx1"/>
              </a:solidFill>
            </a:endParaRPr>
          </a:p>
        </p:txBody>
      </p:sp>
      <p:sp>
        <p:nvSpPr>
          <p:cNvPr id="33" name="مخطط انسيابي: شريط مثقب 32"/>
          <p:cNvSpPr/>
          <p:nvPr/>
        </p:nvSpPr>
        <p:spPr>
          <a:xfrm>
            <a:off x="5257800" y="914400"/>
            <a:ext cx="3657600" cy="6858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300" b="1" dirty="0">
                <a:solidFill>
                  <a:schemeClr val="tx1"/>
                </a:solidFill>
              </a:rPr>
              <a:t>1 - إكساب عنصر التخطيط فاعليته:</a:t>
            </a:r>
            <a:endParaRPr lang="ar-EG" sz="2300" dirty="0"/>
          </a:p>
        </p:txBody>
      </p:sp>
      <p:sp>
        <p:nvSpPr>
          <p:cNvPr id="34" name="مخطط انسيابي: شريط مثقب 33"/>
          <p:cNvSpPr/>
          <p:nvPr/>
        </p:nvSpPr>
        <p:spPr>
          <a:xfrm>
            <a:off x="2571736" y="2590800"/>
            <a:ext cx="6343664" cy="6858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300" b="1" dirty="0">
                <a:solidFill>
                  <a:schemeClr val="tx1"/>
                </a:solidFill>
              </a:rPr>
              <a:t>2- تكسب العملية الإدارية بأكملها النجاح والتوفيق:</a:t>
            </a:r>
            <a:endParaRPr lang="ar-EG" sz="2300" dirty="0"/>
          </a:p>
        </p:txBody>
      </p:sp>
      <p:sp>
        <p:nvSpPr>
          <p:cNvPr id="35" name="مخطط انسيابي: شريط مثقب 34"/>
          <p:cNvSpPr/>
          <p:nvPr/>
        </p:nvSpPr>
        <p:spPr>
          <a:xfrm>
            <a:off x="5638800" y="4648200"/>
            <a:ext cx="3200400" cy="7620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400" b="1" dirty="0">
                <a:solidFill>
                  <a:schemeClr val="tx1"/>
                </a:solidFill>
              </a:rPr>
              <a:t> 3- ضياع الأهداف :</a:t>
            </a:r>
            <a:endParaRPr lang="ar-EG" sz="2300" dirty="0"/>
          </a:p>
        </p:txBody>
      </p:sp>
      <p:sp>
        <p:nvSpPr>
          <p:cNvPr id="37" name="مستطيل مستدير الزوايا 36"/>
          <p:cNvSpPr/>
          <p:nvPr/>
        </p:nvSpPr>
        <p:spPr>
          <a:xfrm>
            <a:off x="228600" y="1676400"/>
            <a:ext cx="8686800" cy="8382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r>
              <a:rPr lang="ar-EG" sz="2300" dirty="0">
                <a:solidFill>
                  <a:schemeClr val="tx1"/>
                </a:solidFill>
              </a:rPr>
              <a:t/>
            </a:r>
            <a:br>
              <a:rPr lang="ar-EG" sz="2300" dirty="0">
                <a:solidFill>
                  <a:schemeClr val="tx1"/>
                </a:solidFill>
              </a:rPr>
            </a:br>
            <a:r>
              <a:rPr lang="ar-EG" sz="2300" dirty="0">
                <a:solidFill>
                  <a:schemeClr val="tx1"/>
                </a:solidFill>
              </a:rPr>
              <a:t>حيث أن البرنامج عنصر حيوي وأساسي من عناصر </a:t>
            </a:r>
            <a:r>
              <a:rPr lang="ar-EG" sz="2300" dirty="0">
                <a:solidFill>
                  <a:srgbClr val="FF0000"/>
                </a:solidFill>
              </a:rPr>
              <a:t>التخطيط </a:t>
            </a:r>
            <a:r>
              <a:rPr lang="ar-EG" sz="2300" dirty="0">
                <a:solidFill>
                  <a:schemeClr val="tx1"/>
                </a:solidFill>
              </a:rPr>
              <a:t>ففي غياب البرامج تصبح عملية </a:t>
            </a:r>
            <a:r>
              <a:rPr lang="ar-EG" sz="2300" dirty="0">
                <a:solidFill>
                  <a:srgbClr val="FF0000"/>
                </a:solidFill>
              </a:rPr>
              <a:t>التخطيط </a:t>
            </a:r>
            <a:r>
              <a:rPr lang="ar-EG" sz="2300" dirty="0">
                <a:solidFill>
                  <a:schemeClr val="tx1"/>
                </a:solidFill>
              </a:rPr>
              <a:t>ناقصة ونقصانها يجعلها عديمة الفاعلية.</a:t>
            </a:r>
            <a:br>
              <a:rPr lang="ar-EG" sz="2300" dirty="0">
                <a:solidFill>
                  <a:schemeClr val="tx1"/>
                </a:solidFill>
              </a:rPr>
            </a:br>
            <a:endParaRPr lang="ar-EG" sz="2300" dirty="0"/>
          </a:p>
        </p:txBody>
      </p:sp>
      <p:sp>
        <p:nvSpPr>
          <p:cNvPr id="38" name="مستطيل مستدير الزوايا 37"/>
          <p:cNvSpPr/>
          <p:nvPr/>
        </p:nvSpPr>
        <p:spPr>
          <a:xfrm>
            <a:off x="304800" y="3352800"/>
            <a:ext cx="8686800" cy="12192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endParaRPr lang="ar-EG" sz="2400" b="1" dirty="0">
              <a:solidFill>
                <a:schemeClr val="tx1"/>
              </a:solidFill>
            </a:endParaRPr>
          </a:p>
          <a:p>
            <a:pPr>
              <a:defRPr/>
            </a:pPr>
            <a:r>
              <a:rPr lang="ar-EG" sz="2400" dirty="0">
                <a:solidFill>
                  <a:schemeClr val="tx1"/>
                </a:solidFill>
              </a:rPr>
              <a:t>إن </a:t>
            </a:r>
            <a:r>
              <a:rPr lang="ar-EG" sz="2200" dirty="0">
                <a:solidFill>
                  <a:schemeClr val="tx1"/>
                </a:solidFill>
              </a:rPr>
              <a:t>التخطيط عنصر من عناصر الإدارة وبغياب البرامج من التخطيط تسقط فاعليته وتجعله غير ذي قيمة. وبالتالي تكون </a:t>
            </a:r>
            <a:r>
              <a:rPr lang="ar-EG" sz="2200" dirty="0">
                <a:solidFill>
                  <a:srgbClr val="FF0000"/>
                </a:solidFill>
              </a:rPr>
              <a:t>العملية</a:t>
            </a:r>
            <a:r>
              <a:rPr lang="ar-EG" sz="2200" dirty="0">
                <a:solidFill>
                  <a:schemeClr val="accent2">
                    <a:lumMod val="60000"/>
                    <a:lumOff val="40000"/>
                  </a:schemeClr>
                </a:solidFill>
              </a:rPr>
              <a:t> </a:t>
            </a:r>
            <a:r>
              <a:rPr lang="ar-EG" sz="2200" dirty="0">
                <a:solidFill>
                  <a:srgbClr val="FF0000"/>
                </a:solidFill>
              </a:rPr>
              <a:t>الإدارية</a:t>
            </a:r>
            <a:r>
              <a:rPr lang="ar-EG" sz="2200" dirty="0">
                <a:solidFill>
                  <a:schemeClr val="accent2">
                    <a:lumMod val="60000"/>
                    <a:lumOff val="40000"/>
                  </a:schemeClr>
                </a:solidFill>
              </a:rPr>
              <a:t> </a:t>
            </a:r>
            <a:r>
              <a:rPr lang="ar-EG" sz="2200" dirty="0">
                <a:solidFill>
                  <a:schemeClr val="tx1"/>
                </a:solidFill>
              </a:rPr>
              <a:t>غير مكتملة فتصبح لا جدوى منها </a:t>
            </a:r>
            <a:r>
              <a:rPr lang="ar-EG" sz="2200" dirty="0" smtClean="0">
                <a:solidFill>
                  <a:schemeClr val="tx1"/>
                </a:solidFill>
              </a:rPr>
              <a:t>، </a:t>
            </a:r>
            <a:r>
              <a:rPr lang="ar-EG" sz="2200" dirty="0">
                <a:solidFill>
                  <a:schemeClr val="tx1"/>
                </a:solidFill>
              </a:rPr>
              <a:t>وتكون العملية التعليمية كلها متعثرة والسبب يكون في غياب البرامج.</a:t>
            </a:r>
            <a:r>
              <a:rPr lang="ar-EG" sz="2400" dirty="0">
                <a:solidFill>
                  <a:schemeClr val="tx1"/>
                </a:solidFill>
              </a:rPr>
              <a:t/>
            </a:r>
            <a:br>
              <a:rPr lang="ar-EG" sz="2400" dirty="0">
                <a:solidFill>
                  <a:schemeClr val="tx1"/>
                </a:solidFill>
              </a:rPr>
            </a:br>
            <a:endParaRPr lang="ar-EG" sz="2300" dirty="0"/>
          </a:p>
        </p:txBody>
      </p:sp>
      <p:sp>
        <p:nvSpPr>
          <p:cNvPr id="39" name="مستطيل مستدير الزوايا 38"/>
          <p:cNvSpPr/>
          <p:nvPr/>
        </p:nvSpPr>
        <p:spPr>
          <a:xfrm>
            <a:off x="228600" y="5562600"/>
            <a:ext cx="8686800" cy="11430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r>
              <a:rPr lang="ar-EG" sz="2300" dirty="0">
                <a:solidFill>
                  <a:schemeClr val="tx1"/>
                </a:solidFill>
              </a:rPr>
              <a:t>إن عدم اكتمال العملية الإدارية لفقدها عنصر البرامج يجعلها غير قادرة على تحقيق </a:t>
            </a:r>
            <a:r>
              <a:rPr lang="ar-EG" sz="2300" dirty="0" smtClean="0">
                <a:solidFill>
                  <a:srgbClr val="FF0000"/>
                </a:solidFill>
              </a:rPr>
              <a:t>الأهداف</a:t>
            </a:r>
            <a:r>
              <a:rPr lang="ar-EG" sz="2300" dirty="0" smtClean="0">
                <a:solidFill>
                  <a:schemeClr val="tx1"/>
                </a:solidFill>
              </a:rPr>
              <a:t>. </a:t>
            </a:r>
            <a:r>
              <a:rPr lang="ar-EG" sz="2300" dirty="0">
                <a:solidFill>
                  <a:schemeClr val="tx1"/>
                </a:solidFill>
              </a:rPr>
              <a:t>لأن أساليب تنفيذ </a:t>
            </a:r>
            <a:r>
              <a:rPr lang="ar-EG" sz="2300" dirty="0">
                <a:solidFill>
                  <a:srgbClr val="FF0000"/>
                </a:solidFill>
              </a:rPr>
              <a:t>الأهداف </a:t>
            </a:r>
            <a:r>
              <a:rPr lang="ar-EG" sz="2300" dirty="0">
                <a:solidFill>
                  <a:schemeClr val="tx1"/>
                </a:solidFill>
              </a:rPr>
              <a:t>وتحقيقها تكمن في وجود البرامج.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500" autoRev="1" fill="hold">
                                          <p:stCondLst>
                                            <p:cond delay="0"/>
                                          </p:stCondLst>
                                        </p:cTn>
                                        <p:tgtEl>
                                          <p:spTgt spid="12"/>
                                        </p:tgtEl>
                                        <p:attrNameLst>
                                          <p:attrName>ppt_w</p:attrName>
                                        </p:attrNameLst>
                                      </p:cBhvr>
                                    </p:anim>
                                    <p:anim by="(#ppt_w*0.50)" calcmode="lin" valueType="num">
                                      <p:cBhvr>
                                        <p:cTn id="8" dur="500" decel="50000" autoRev="1" fill="hold">
                                          <p:stCondLst>
                                            <p:cond delay="0"/>
                                          </p:stCondLst>
                                        </p:cTn>
                                        <p:tgtEl>
                                          <p:spTgt spid="12"/>
                                        </p:tgtEl>
                                        <p:attrNameLst>
                                          <p:attrName>ppt_x</p:attrName>
                                        </p:attrNameLst>
                                      </p:cBhvr>
                                    </p:anim>
                                    <p:anim from="(-#ppt_h/2)" to="(#ppt_y)" calcmode="lin" valueType="num">
                                      <p:cBhvr>
                                        <p:cTn id="9" dur="1000" fill="hold">
                                          <p:stCondLst>
                                            <p:cond delay="0"/>
                                          </p:stCondLst>
                                        </p:cTn>
                                        <p:tgtEl>
                                          <p:spTgt spid="12"/>
                                        </p:tgtEl>
                                        <p:attrNameLst>
                                          <p:attrName>ppt_y</p:attrName>
                                        </p:attrNameLst>
                                      </p:cBhvr>
                                    </p:anim>
                                    <p:animRot by="21600000">
                                      <p:cBhvr>
                                        <p:cTn id="10" dur="1000" fill="hold">
                                          <p:stCondLst>
                                            <p:cond delay="0"/>
                                          </p:stCondLst>
                                        </p:cTn>
                                        <p:tgtEl>
                                          <p:spTgt spid="1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500" fill="hold"/>
                                        <p:tgtEl>
                                          <p:spTgt spid="37"/>
                                        </p:tgtEl>
                                        <p:attrNameLst>
                                          <p:attrName>ppt_w</p:attrName>
                                        </p:attrNameLst>
                                      </p:cBhvr>
                                      <p:tavLst>
                                        <p:tav tm="0">
                                          <p:val>
                                            <p:fltVal val="0"/>
                                          </p:val>
                                        </p:tav>
                                        <p:tav tm="100000">
                                          <p:val>
                                            <p:strVal val="#ppt_w"/>
                                          </p:val>
                                        </p:tav>
                                      </p:tavLst>
                                    </p:anim>
                                    <p:anim calcmode="lin" valueType="num">
                                      <p:cBhvr>
                                        <p:cTn id="22" dur="500" fill="hold"/>
                                        <p:tgtEl>
                                          <p:spTgt spid="37"/>
                                        </p:tgtEl>
                                        <p:attrNameLst>
                                          <p:attrName>ppt_h</p:attrName>
                                        </p:attrNameLst>
                                      </p:cBhvr>
                                      <p:tavLst>
                                        <p:tav tm="0">
                                          <p:val>
                                            <p:fltVal val="0"/>
                                          </p:val>
                                        </p:tav>
                                        <p:tav tm="100000">
                                          <p:val>
                                            <p:strVal val="#ppt_h"/>
                                          </p:val>
                                        </p:tav>
                                      </p:tavLst>
                                    </p:anim>
                                    <p:anim calcmode="lin" valueType="num">
                                      <p:cBhvr>
                                        <p:cTn id="23" dur="500" fill="hold"/>
                                        <p:tgtEl>
                                          <p:spTgt spid="37"/>
                                        </p:tgtEl>
                                        <p:attrNameLst>
                                          <p:attrName>style.rotation</p:attrName>
                                        </p:attrNameLst>
                                      </p:cBhvr>
                                      <p:tavLst>
                                        <p:tav tm="0">
                                          <p:val>
                                            <p:fltVal val="360"/>
                                          </p:val>
                                        </p:tav>
                                        <p:tav tm="100000">
                                          <p:val>
                                            <p:fltVal val="0"/>
                                          </p:val>
                                        </p:tav>
                                      </p:tavLst>
                                    </p:anim>
                                    <p:animEffect transition="in" filter="fade">
                                      <p:cBhvr>
                                        <p:cTn id="24" dur="500"/>
                                        <p:tgtEl>
                                          <p:spTgt spid="3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8" presetClass="entr" presetSubtype="0" accel="5000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1000" fill="hold"/>
                                        <p:tgtEl>
                                          <p:spTgt spid="3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1000" fill="hold"/>
                                        <p:tgtEl>
                                          <p:spTgt spid="34"/>
                                        </p:tgtEl>
                                        <p:attrNameLst>
                                          <p:attrName>ppt_x</p:attrName>
                                        </p:attrNameLst>
                                      </p:cBhvr>
                                      <p:tavLst>
                                        <p:tav tm="0">
                                          <p:val>
                                            <p:fltVal val="-1"/>
                                          </p:val>
                                        </p:tav>
                                        <p:tav tm="50000">
                                          <p:val>
                                            <p:fltVal val="0.95"/>
                                          </p:val>
                                        </p:tav>
                                        <p:tav tm="100000">
                                          <p:val>
                                            <p:strVal val="#ppt_x"/>
                                          </p:val>
                                        </p:tav>
                                      </p:tavLst>
                                    </p:anim>
                                    <p:anim calcmode="lin" valueType="num">
                                      <p:cBhvr>
                                        <p:cTn id="31" dur="1000" fill="hold"/>
                                        <p:tgtEl>
                                          <p:spTgt spid="34"/>
                                        </p:tgtEl>
                                        <p:attrNameLst>
                                          <p:attrName>ppt_y</p:attrName>
                                        </p:attrNameLst>
                                      </p:cBhvr>
                                      <p:tavLst>
                                        <p:tav tm="0">
                                          <p:val>
                                            <p:strVal val="#ppt_y"/>
                                          </p:val>
                                        </p:tav>
                                        <p:tav tm="100000">
                                          <p:val>
                                            <p:strVal val="#ppt_y"/>
                                          </p:val>
                                        </p:tav>
                                      </p:tavLst>
                                    </p:anim>
                                    <p:animEffect transition="in" filter="fade">
                                      <p:cBhvr>
                                        <p:cTn id="32" dur="1000"/>
                                        <p:tgtEl>
                                          <p:spTgt spid="3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2"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Scale>
                                      <p:cBhvr>
                                        <p:cTn id="37"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38"/>
                                        </p:tgtEl>
                                        <p:attrNameLst>
                                          <p:attrName>ppt_x</p:attrName>
                                          <p:attrName>ppt_y</p:attrName>
                                        </p:attrNameLst>
                                      </p:cBhvr>
                                    </p:animMotion>
                                    <p:animEffect transition="in" filter="fade">
                                      <p:cBhvr>
                                        <p:cTn id="39" dur="1000"/>
                                        <p:tgtEl>
                                          <p:spTgt spid="3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2" presetClass="entr" presetSubtype="0" fill="hold" grpId="0" nodeType="clickEffect">
                                  <p:stCondLst>
                                    <p:cond delay="0"/>
                                  </p:stCondLst>
                                  <p:childTnLst>
                                    <p:set>
                                      <p:cBhvr>
                                        <p:cTn id="43" dur="1" fill="hold">
                                          <p:stCondLst>
                                            <p:cond delay="0"/>
                                          </p:stCondLst>
                                        </p:cTn>
                                        <p:tgtEl>
                                          <p:spTgt spid="35"/>
                                        </p:tgtEl>
                                        <p:attrNameLst>
                                          <p:attrName>style.visibility</p:attrName>
                                        </p:attrNameLst>
                                      </p:cBhvr>
                                      <p:to>
                                        <p:strVal val="visible"/>
                                      </p:to>
                                    </p:set>
                                    <p:animScale>
                                      <p:cBhvr>
                                        <p:cTn id="44"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35"/>
                                        </p:tgtEl>
                                        <p:attrNameLst>
                                          <p:attrName>ppt_x</p:attrName>
                                          <p:attrName>ppt_y</p:attrName>
                                        </p:attrNameLst>
                                      </p:cBhvr>
                                    </p:animMotion>
                                    <p:animEffect transition="in" filter="fade">
                                      <p:cBhvr>
                                        <p:cTn id="46" dur="1000"/>
                                        <p:tgtEl>
                                          <p:spTgt spid="3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1" presetClass="entr" presetSubtype="4" fill="hold"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heel(4)">
                                      <p:cBhvr>
                                        <p:cTn id="51"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785794"/>
            <a:ext cx="9001156" cy="714380"/>
          </a:xfrm>
        </p:spPr>
        <p:style>
          <a:lnRef idx="1">
            <a:schemeClr val="accent3"/>
          </a:lnRef>
          <a:fillRef idx="2">
            <a:schemeClr val="accent3"/>
          </a:fillRef>
          <a:effectRef idx="1">
            <a:schemeClr val="accent3"/>
          </a:effectRef>
          <a:fontRef idx="minor">
            <a:schemeClr val="dk1"/>
          </a:fontRef>
        </p:style>
        <p:txBody>
          <a:bodyPr>
            <a:normAutofit/>
          </a:bodyPr>
          <a:lstStyle/>
          <a:p>
            <a:r>
              <a:rPr lang="ar-EG" sz="4000" b="1" dirty="0" smtClean="0">
                <a:solidFill>
                  <a:schemeClr val="accent2">
                    <a:lumMod val="75000"/>
                  </a:schemeClr>
                </a:solidFill>
              </a:rPr>
              <a:t>تعريف البرنامج : </a:t>
            </a:r>
            <a:endParaRPr lang="ar-EG" sz="4000" b="1" dirty="0">
              <a:solidFill>
                <a:schemeClr val="accent2">
                  <a:lumMod val="75000"/>
                </a:schemeClr>
              </a:solidFill>
            </a:endParaRPr>
          </a:p>
        </p:txBody>
      </p:sp>
      <p:sp>
        <p:nvSpPr>
          <p:cNvPr id="3" name="عنوان 2"/>
          <p:cNvSpPr>
            <a:spLocks noGrp="1"/>
          </p:cNvSpPr>
          <p:nvPr>
            <p:ph type="title"/>
          </p:nvPr>
        </p:nvSpPr>
        <p:spPr>
          <a:xfrm>
            <a:off x="71438" y="0"/>
            <a:ext cx="9001156" cy="714356"/>
          </a:xfrm>
          <a:solidFill>
            <a:srgbClr val="00B0F0"/>
          </a:solidFill>
        </p:spPr>
        <p:txBody>
          <a:bodyPr>
            <a:normAutofit fontScale="90000"/>
          </a:bodyPr>
          <a:lstStyle/>
          <a:p>
            <a:pPr algn="r"/>
            <a:r>
              <a:rPr lang="ar-EG" sz="4500" dirty="0" smtClean="0">
                <a:solidFill>
                  <a:schemeClr val="accent4">
                    <a:lumMod val="75000"/>
                  </a:schemeClr>
                </a:solidFill>
              </a:rPr>
              <a:t>البرامج  :</a:t>
            </a:r>
            <a:endParaRPr lang="ar-EG" sz="4500" dirty="0">
              <a:solidFill>
                <a:schemeClr val="accent4">
                  <a:lumMod val="75000"/>
                </a:schemeClr>
              </a:solidFill>
            </a:endParaRPr>
          </a:p>
        </p:txBody>
      </p:sp>
      <p:sp>
        <p:nvSpPr>
          <p:cNvPr id="4" name="عنصر نائب للمحتوى 1"/>
          <p:cNvSpPr txBox="1">
            <a:spLocks/>
          </p:cNvSpPr>
          <p:nvPr/>
        </p:nvSpPr>
        <p:spPr>
          <a:xfrm>
            <a:off x="0" y="5544592"/>
            <a:ext cx="9144032" cy="764728"/>
          </a:xfrm>
          <a:prstGeom prst="rect">
            <a:avLst/>
          </a:prstGeom>
          <a:solidFill>
            <a:schemeClr val="bg1">
              <a:lumMod val="75000"/>
            </a:schemeClr>
          </a:solidFill>
          <a:ln>
            <a:solidFill>
              <a:schemeClr val="accent1"/>
            </a:solidFill>
          </a:ln>
        </p:spPr>
        <p:txBody>
          <a:bodyPr vert="horz">
            <a:noAutofit/>
          </a:bodyPr>
          <a:lstStyle/>
          <a:p>
            <a:pPr marL="365760" marR="0" lvl="0" indent="-256032"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EG" sz="2200" b="1" dirty="0">
                <a:solidFill>
                  <a:srgbClr val="0070C0"/>
                </a:solidFill>
              </a:rPr>
              <a:t>عبارة عن الخطوات التنفيذية لعملية التخطيط لخطه صممت سلفاً وما يتطلب ذلك من التنفيذ من توزيع زمني وطرق تنفيذ وإمكانات تحقق الخطة الموضوعة.</a:t>
            </a:r>
          </a:p>
        </p:txBody>
      </p:sp>
      <p:sp>
        <p:nvSpPr>
          <p:cNvPr id="6" name="عنصر نائب للمحتوى 1"/>
          <p:cNvSpPr txBox="1">
            <a:spLocks/>
          </p:cNvSpPr>
          <p:nvPr/>
        </p:nvSpPr>
        <p:spPr>
          <a:xfrm>
            <a:off x="0" y="1653714"/>
            <a:ext cx="9144032" cy="695166"/>
          </a:xfrm>
          <a:prstGeom prst="rect">
            <a:avLst/>
          </a:prstGeom>
          <a:solidFill>
            <a:schemeClr val="bg1">
              <a:lumMod val="75000"/>
            </a:schemeClr>
          </a:solidFill>
          <a:ln>
            <a:solidFill>
              <a:schemeClr val="accent1"/>
            </a:solidFill>
          </a:ln>
        </p:spPr>
        <p:txBody>
          <a:bodyPr vert="horz">
            <a:noAutofit/>
          </a:bodyPr>
          <a:lstStyle/>
          <a:p>
            <a:pPr marL="365760" marR="0" lvl="0" indent="-256032"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200" b="1" i="0" u="none" strike="noStrike" kern="1200" cap="none" spc="0" normalizeH="0" baseline="0" noProof="0" dirty="0" smtClean="0">
                <a:ln>
                  <a:noFill/>
                </a:ln>
                <a:solidFill>
                  <a:srgbClr val="0070C0"/>
                </a:solidFill>
                <a:effectLst/>
                <a:uLnTx/>
                <a:uFillTx/>
                <a:latin typeface="+mn-lt"/>
                <a:ea typeface="+mn-ea"/>
                <a:cs typeface="+mn-cs"/>
              </a:rPr>
              <a:t> عبارة عن عملية التخطيط للمقررات والأنشطة والعمليات التعليمية المقترحة لفترة زمنية محدده.</a:t>
            </a:r>
          </a:p>
        </p:txBody>
      </p:sp>
      <p:sp>
        <p:nvSpPr>
          <p:cNvPr id="7" name="عنصر نائب للمحتوى 1"/>
          <p:cNvSpPr txBox="1">
            <a:spLocks/>
          </p:cNvSpPr>
          <p:nvPr/>
        </p:nvSpPr>
        <p:spPr>
          <a:xfrm>
            <a:off x="0" y="2500306"/>
            <a:ext cx="9144032" cy="784678"/>
          </a:xfrm>
          <a:prstGeom prst="rect">
            <a:avLst/>
          </a:prstGeom>
          <a:solidFill>
            <a:schemeClr val="bg1">
              <a:lumMod val="75000"/>
            </a:schemeClr>
          </a:solidFill>
          <a:ln>
            <a:solidFill>
              <a:schemeClr val="accent1"/>
            </a:solidFill>
          </a:ln>
        </p:spPr>
        <p:txBody>
          <a:bodyPr vert="horz">
            <a:noAutofit/>
          </a:bodyPr>
          <a:lstStyle/>
          <a:p>
            <a:pPr marL="365760" lvl="0" indent="-256032">
              <a:spcBef>
                <a:spcPts val="400"/>
              </a:spcBef>
              <a:buClr>
                <a:schemeClr val="accent1"/>
              </a:buClr>
              <a:buSzPct val="68000"/>
              <a:buFont typeface="Wingdings 3"/>
              <a:buChar char=""/>
              <a:defRPr/>
            </a:pPr>
            <a:r>
              <a:rPr lang="ar-EG" sz="2400" dirty="0"/>
              <a:t>مجموعة الخبرات التعليمية المتوقعة التي تنبع من المنهاج وكل ما يتعلق بتنفيذه من (متعلم – معلم – طرائق التدريس – الإمكانات - الزمن- تكنولوجيا التعليم – المحتوى- التقويم)</a:t>
            </a:r>
          </a:p>
        </p:txBody>
      </p:sp>
      <p:sp>
        <p:nvSpPr>
          <p:cNvPr id="8" name="عنصر نائب للمحتوى 1"/>
          <p:cNvSpPr txBox="1">
            <a:spLocks/>
          </p:cNvSpPr>
          <p:nvPr/>
        </p:nvSpPr>
        <p:spPr>
          <a:xfrm>
            <a:off x="0" y="3573016"/>
            <a:ext cx="9144032" cy="720080"/>
          </a:xfrm>
          <a:prstGeom prst="rect">
            <a:avLst/>
          </a:prstGeom>
          <a:solidFill>
            <a:schemeClr val="bg1">
              <a:lumMod val="75000"/>
            </a:schemeClr>
          </a:solidFill>
          <a:ln>
            <a:solidFill>
              <a:schemeClr val="accent1"/>
            </a:solidFill>
          </a:ln>
        </p:spPr>
        <p:txBody>
          <a:bodyPr vert="horz">
            <a:noAutofit/>
          </a:bodyPr>
          <a:lstStyle/>
          <a:p>
            <a:pPr marL="365760" lvl="0" indent="-256032">
              <a:spcBef>
                <a:spcPts val="400"/>
              </a:spcBef>
              <a:buClr>
                <a:schemeClr val="accent1"/>
              </a:buClr>
              <a:buSzPct val="68000"/>
              <a:buFont typeface="Wingdings 3"/>
              <a:buChar char=""/>
              <a:defRPr/>
            </a:pPr>
            <a:r>
              <a:rPr lang="ar-EG" sz="2200" b="1" dirty="0">
                <a:solidFill>
                  <a:srgbClr val="0070C0"/>
                </a:solidFill>
              </a:rPr>
              <a:t>مجموعة من الخبرات والمواقف وأوجه النشاطات التي توفرها المؤسسة لأفرادها وتنظيمها </a:t>
            </a:r>
            <a:r>
              <a:rPr lang="ar-EG" sz="2200" b="1" dirty="0" err="1">
                <a:solidFill>
                  <a:srgbClr val="0070C0"/>
                </a:solidFill>
              </a:rPr>
              <a:t>و</a:t>
            </a:r>
            <a:r>
              <a:rPr lang="ar-EG" sz="2200" b="1" dirty="0">
                <a:solidFill>
                  <a:srgbClr val="0070C0"/>
                </a:solidFill>
              </a:rPr>
              <a:t> الإشراف عليها وتوجيهها سواء كان ذلك داخل جدارنها أو خارجها</a:t>
            </a:r>
          </a:p>
        </p:txBody>
      </p:sp>
      <p:sp>
        <p:nvSpPr>
          <p:cNvPr id="9" name="عنصر نائب للمحتوى 1"/>
          <p:cNvSpPr txBox="1">
            <a:spLocks/>
          </p:cNvSpPr>
          <p:nvPr/>
        </p:nvSpPr>
        <p:spPr>
          <a:xfrm>
            <a:off x="0" y="4509120"/>
            <a:ext cx="9144032" cy="763754"/>
          </a:xfrm>
          <a:prstGeom prst="rect">
            <a:avLst/>
          </a:prstGeom>
          <a:solidFill>
            <a:schemeClr val="bg1">
              <a:lumMod val="75000"/>
            </a:schemeClr>
          </a:solidFill>
          <a:ln>
            <a:solidFill>
              <a:schemeClr val="accent1"/>
            </a:solidFill>
          </a:ln>
        </p:spPr>
        <p:txBody>
          <a:bodyPr vert="horz">
            <a:noAutofit/>
          </a:bodyPr>
          <a:lstStyle/>
          <a:p>
            <a:pPr marL="365760" marR="0" lvl="0" indent="-256032"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EG" sz="2400" dirty="0"/>
              <a:t>عبارة عن كشف يوضح العمليات المطلوبة تنفيذها مبيناً بصفة خاصة ميعاد الابتداء وميعاد الانتهاء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box(in)">
                                      <p:cBhvr>
                                        <p:cTn id="13" dur="500"/>
                                        <p:tgtEl>
                                          <p:spTgt spid="2">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box(in)">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amond(in)">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P spid="4" grpId="0" animBg="1"/>
      <p:bldP spid="6" grpId="0" animBg="1"/>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مخطط انسيابي: شريط مثقب 35"/>
          <p:cNvSpPr/>
          <p:nvPr/>
        </p:nvSpPr>
        <p:spPr>
          <a:xfrm>
            <a:off x="5715000" y="152400"/>
            <a:ext cx="3200400" cy="6858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400" b="1" dirty="0">
                <a:solidFill>
                  <a:schemeClr val="tx1"/>
                </a:solidFill>
              </a:rPr>
              <a:t>4- الاقتصاد في الوقت:</a:t>
            </a:r>
            <a:endParaRPr lang="ar-EG" sz="2300" dirty="0"/>
          </a:p>
        </p:txBody>
      </p:sp>
      <p:sp>
        <p:nvSpPr>
          <p:cNvPr id="40" name="مستطيل مستدير الزوايا 39"/>
          <p:cNvSpPr/>
          <p:nvPr/>
        </p:nvSpPr>
        <p:spPr>
          <a:xfrm>
            <a:off x="304800" y="914400"/>
            <a:ext cx="8686800" cy="7620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r>
              <a:rPr lang="ar-EG" sz="2400" dirty="0">
                <a:solidFill>
                  <a:schemeClr val="tx1"/>
                </a:solidFill>
              </a:rPr>
              <a:t>حيث تعطى البرامج للزمن قيمة وتقلل من الوقت الضائع وتساعد على إنجاز الأعمال في أقصر وقت ممكن بحيث تستغل الوقت المتيسر أحسن استغلال</a:t>
            </a:r>
          </a:p>
        </p:txBody>
      </p:sp>
      <p:sp>
        <p:nvSpPr>
          <p:cNvPr id="13" name="مخطط انسيابي: شريط مثقب 12"/>
          <p:cNvSpPr/>
          <p:nvPr/>
        </p:nvSpPr>
        <p:spPr>
          <a:xfrm>
            <a:off x="2514600" y="1828800"/>
            <a:ext cx="6400800" cy="6858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400" b="1" dirty="0">
                <a:solidFill>
                  <a:schemeClr val="tx1"/>
                </a:solidFill>
              </a:rPr>
              <a:t>5- تساعد على نجاح الخطط التدريبية والتعليمية :</a:t>
            </a:r>
            <a:endParaRPr lang="ar-EG" sz="2300" dirty="0"/>
          </a:p>
        </p:txBody>
      </p:sp>
      <p:sp>
        <p:nvSpPr>
          <p:cNvPr id="14" name="مخطط انسيابي: شريط مثقب 13"/>
          <p:cNvSpPr/>
          <p:nvPr/>
        </p:nvSpPr>
        <p:spPr>
          <a:xfrm>
            <a:off x="4572000" y="3429000"/>
            <a:ext cx="4343400" cy="6096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400" b="1" dirty="0">
                <a:solidFill>
                  <a:schemeClr val="tx1"/>
                </a:solidFill>
              </a:rPr>
              <a:t>6- البعد عن العشوائية في التنفيذ:</a:t>
            </a:r>
            <a:endParaRPr lang="ar-EG" sz="2300" dirty="0"/>
          </a:p>
        </p:txBody>
      </p:sp>
      <p:sp>
        <p:nvSpPr>
          <p:cNvPr id="15" name="مستطيل مستدير الزوايا 14"/>
          <p:cNvSpPr/>
          <p:nvPr/>
        </p:nvSpPr>
        <p:spPr>
          <a:xfrm>
            <a:off x="304800" y="2590800"/>
            <a:ext cx="8686800" cy="7620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r>
              <a:rPr lang="ar-EG" sz="2400" dirty="0">
                <a:solidFill>
                  <a:schemeClr val="tx1"/>
                </a:solidFill>
              </a:rPr>
              <a:t>إذا اكتملت العملية الإدارية بكل عناصرها نصبح قادرين على تحقيق وتنفيذ أهداف الخطط الموضوعة، وطالما تحقق الخطط أهدافها تصبح ناجحة. </a:t>
            </a:r>
            <a:endParaRPr lang="ar-EG" sz="2400" dirty="0"/>
          </a:p>
        </p:txBody>
      </p:sp>
      <p:sp>
        <p:nvSpPr>
          <p:cNvPr id="16" name="مستطيل مستدير الزوايا 15"/>
          <p:cNvSpPr/>
          <p:nvPr/>
        </p:nvSpPr>
        <p:spPr>
          <a:xfrm>
            <a:off x="304800" y="4114800"/>
            <a:ext cx="8686800" cy="8382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r>
              <a:rPr lang="ar-EG" sz="2400" dirty="0">
                <a:solidFill>
                  <a:schemeClr val="tx1"/>
                </a:solidFill>
              </a:rPr>
              <a:t>في غياب البرامج تتسلل العشوائية إلى عمليات التنفيذ ويكون نتيجة ذلك تعثر العملية الإدارية بأكملها وتفشل لعدم وجود تحديد واضح لمراحل وكيفية تنفيذ الواجبات.</a:t>
            </a:r>
            <a:endParaRPr lang="ar-EG" sz="2400" dirty="0"/>
          </a:p>
        </p:txBody>
      </p:sp>
      <p:sp>
        <p:nvSpPr>
          <p:cNvPr id="17" name="مخطط انسيابي: شريط مثقب 16"/>
          <p:cNvSpPr/>
          <p:nvPr/>
        </p:nvSpPr>
        <p:spPr>
          <a:xfrm>
            <a:off x="4648200" y="5029200"/>
            <a:ext cx="4343400" cy="6096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EG" sz="2400" b="1" dirty="0">
                <a:solidFill>
                  <a:schemeClr val="tx1"/>
                </a:solidFill>
              </a:rPr>
              <a:t>7- دقة التنفيذ:</a:t>
            </a:r>
            <a:endParaRPr lang="ar-EG" sz="2300" dirty="0"/>
          </a:p>
        </p:txBody>
      </p:sp>
      <p:sp>
        <p:nvSpPr>
          <p:cNvPr id="18" name="مستطيل مستدير الزوايا 17"/>
          <p:cNvSpPr/>
          <p:nvPr/>
        </p:nvSpPr>
        <p:spPr>
          <a:xfrm>
            <a:off x="152400" y="5791200"/>
            <a:ext cx="8839200" cy="8382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defRPr/>
            </a:pPr>
            <a:r>
              <a:rPr lang="ar-EG" sz="2200" dirty="0">
                <a:solidFill>
                  <a:schemeClr val="tx1"/>
                </a:solidFill>
              </a:rPr>
              <a:t>إن العلم المسبق بأسلوب التنفيذ المناسب وطريقة التعلم الأفضل وكمية الوقت المتيسر لإنجاز العمل كل هذا يساعد على الدقة في التنفيذ أي البرامج سبباً في الإنجاز الدقيق</a:t>
            </a:r>
            <a:endParaRPr lang="ar-EG" sz="2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Horizontal)">
                                      <p:cBhvr>
                                        <p:cTn id="7" dur="500"/>
                                        <p:tgtEl>
                                          <p:spTgt spid="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strips(downLeft)">
                                      <p:cBhvr>
                                        <p:cTn id="12" dur="500"/>
                                        <p:tgtEl>
                                          <p:spTgt spid="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in)">
                                      <p:cBhvr>
                                        <p:cTn id="22" dur="20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plus(in)">
                                      <p:cBhvr>
                                        <p:cTn id="27" dur="20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to="" calcmode="lin" valueType="num">
                                      <p:cBhvr>
                                        <p:cTn id="37" dur="1" fill="hold"/>
                                        <p:tgtEl>
                                          <p:spTgt spid="17"/>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 to="" calcmode="lin" valueType="num">
                                      <p:cBhvr>
                                        <p:cTn id="42" dur="1" fill="hold"/>
                                        <p:tgtEl>
                                          <p:spTgt spid="1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3" grpId="0" animBg="1"/>
      <p:bldP spid="14"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71438" y="928670"/>
            <a:ext cx="9072594" cy="5929330"/>
          </a:xfrm>
          <a:solidFill>
            <a:schemeClr val="accent4"/>
          </a:solidFill>
        </p:spPr>
        <p:txBody>
          <a:bodyPr>
            <a:noAutofit/>
          </a:bodyPr>
          <a:lstStyle/>
          <a:p>
            <a:pPr algn="just">
              <a:buNone/>
            </a:pPr>
            <a:r>
              <a:rPr lang="ar-EG" sz="2900" b="1" dirty="0" smtClean="0">
                <a:solidFill>
                  <a:schemeClr val="bg1"/>
                </a:solidFill>
              </a:rPr>
              <a:t>	  إن قضية الفلسفة وعلاقتها </a:t>
            </a:r>
            <a:r>
              <a:rPr lang="ar-EG" sz="2900" b="1" dirty="0" smtClean="0">
                <a:solidFill>
                  <a:srgbClr val="FFC000"/>
                </a:solidFill>
              </a:rPr>
              <a:t>بالبرنامج</a:t>
            </a:r>
            <a:r>
              <a:rPr lang="ar-EG" sz="2900" b="1" dirty="0" smtClean="0">
                <a:solidFill>
                  <a:schemeClr val="bg1"/>
                </a:solidFill>
              </a:rPr>
              <a:t> </a:t>
            </a:r>
            <a:r>
              <a:rPr lang="ar-EG" sz="2900" b="1" dirty="0" smtClean="0">
                <a:solidFill>
                  <a:srgbClr val="FFC000"/>
                </a:solidFill>
              </a:rPr>
              <a:t>في التربية الرياضية </a:t>
            </a:r>
            <a:r>
              <a:rPr lang="ar-EG" sz="2900" b="1" dirty="0" smtClean="0">
                <a:solidFill>
                  <a:schemeClr val="bg1"/>
                </a:solidFill>
              </a:rPr>
              <a:t>إنما هي رؤية بصيرة تربويه فهي التي ترفع التربية الرياضية من مجرد كونها حرفة إلي مصاف المهنة أو النظام التربوي .</a:t>
            </a:r>
          </a:p>
          <a:p>
            <a:pPr algn="just">
              <a:buNone/>
            </a:pPr>
            <a:r>
              <a:rPr lang="ar-EG" sz="2900" b="1" dirty="0" smtClean="0">
                <a:solidFill>
                  <a:schemeClr val="bg1"/>
                </a:solidFill>
              </a:rPr>
              <a:t>     يعتقد الكثير من مدرسي التربية الرياضية إن الفلسفة لا تدخل ضمن اهتماماتهم المهنية أو أن طبيعة عملهم ابعد ما يكون عن الفلسفة حيث إن أنشطتهم المهنية تغلب عليها </a:t>
            </a:r>
            <a:r>
              <a:rPr lang="ar-EG" sz="2900" b="1" dirty="0" smtClean="0">
                <a:solidFill>
                  <a:srgbClr val="FFC000"/>
                </a:solidFill>
              </a:rPr>
              <a:t>الطابع البدني وتحمكها المهارات والحركات في المقام الأول.</a:t>
            </a:r>
          </a:p>
          <a:p>
            <a:pPr algn="just">
              <a:buNone/>
            </a:pPr>
            <a:r>
              <a:rPr lang="ar-EG" sz="2900" b="1" dirty="0" smtClean="0">
                <a:solidFill>
                  <a:schemeClr val="bg1"/>
                </a:solidFill>
              </a:rPr>
              <a:t>     ويرد المفكر الكندي ”رونالد </a:t>
            </a:r>
            <a:r>
              <a:rPr lang="ar-EG" sz="2900" b="1" dirty="0" err="1" smtClean="0">
                <a:solidFill>
                  <a:schemeClr val="bg1"/>
                </a:solidFill>
              </a:rPr>
              <a:t>جولد</a:t>
            </a:r>
            <a:r>
              <a:rPr lang="ar-EG" sz="2900" b="1" dirty="0" smtClean="0">
                <a:solidFill>
                  <a:schemeClr val="bg1"/>
                </a:solidFill>
              </a:rPr>
              <a:t>“ إن هذه الطريقة تجعلهم دون مستوي التخصص المهني فهم يرغبون في إن يقوم غيرهم بالتفكير بالنيابة عنهم ثم يبلغهم بما هو مطلوب تنفيذه فعامل السيرك يقوم بالكثير من الحركات والمهارات البدنية ولكن القضية هنا تختلف وهنا نعود لأهمية الفلسفة.</a:t>
            </a:r>
          </a:p>
          <a:p>
            <a:pPr algn="r">
              <a:buNone/>
            </a:pPr>
            <a:endParaRPr lang="ar-EG" sz="2900" b="1" dirty="0">
              <a:solidFill>
                <a:schemeClr val="bg1"/>
              </a:solidFill>
            </a:endParaRPr>
          </a:p>
        </p:txBody>
      </p:sp>
      <p:sp>
        <p:nvSpPr>
          <p:cNvPr id="3" name="عنوان 2"/>
          <p:cNvSpPr>
            <a:spLocks noGrp="1"/>
          </p:cNvSpPr>
          <p:nvPr>
            <p:ph type="title"/>
          </p:nvPr>
        </p:nvSpPr>
        <p:spPr>
          <a:xfrm>
            <a:off x="457200" y="71414"/>
            <a:ext cx="8229600" cy="857256"/>
          </a:xfrm>
        </p:spPr>
        <p:txBody>
          <a:bodyPr/>
          <a:lstStyle/>
          <a:p>
            <a:pPr algn="ctr"/>
            <a:r>
              <a:rPr lang="ar-EG" dirty="0" smtClean="0">
                <a:solidFill>
                  <a:schemeClr val="bg2">
                    <a:lumMod val="25000"/>
                  </a:schemeClr>
                </a:solidFill>
              </a:rPr>
              <a:t>فلسفة البرامج في التربية الرياضية</a:t>
            </a:r>
            <a:endParaRPr lang="ar-EG" dirty="0">
              <a:solidFill>
                <a:schemeClr val="bg2">
                  <a:lumMod val="25000"/>
                </a:schemeClr>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928670"/>
            <a:ext cx="8858312" cy="5500726"/>
          </a:xfrm>
          <a:solidFill>
            <a:schemeClr val="accent4"/>
          </a:solidFill>
        </p:spPr>
        <p:txBody>
          <a:bodyPr>
            <a:noAutofit/>
          </a:bodyPr>
          <a:lstStyle/>
          <a:p>
            <a:pPr algn="just">
              <a:buNone/>
            </a:pPr>
            <a:endParaRPr lang="ar-EG" sz="2900" b="1" dirty="0" smtClean="0">
              <a:solidFill>
                <a:schemeClr val="bg1"/>
              </a:solidFill>
            </a:endParaRPr>
          </a:p>
          <a:p>
            <a:pPr algn="just">
              <a:buNone/>
            </a:pPr>
            <a:r>
              <a:rPr lang="ar-EG" sz="2900" b="1" dirty="0" smtClean="0">
                <a:solidFill>
                  <a:schemeClr val="bg1"/>
                </a:solidFill>
              </a:rPr>
              <a:t>	  إن الفرق بين مباره للكرة داخل </a:t>
            </a:r>
            <a:r>
              <a:rPr lang="ar-EG" sz="2900" b="1" dirty="0" smtClean="0">
                <a:solidFill>
                  <a:schemeClr val="tx1">
                    <a:lumMod val="95000"/>
                    <a:lumOff val="5000"/>
                  </a:schemeClr>
                </a:solidFill>
              </a:rPr>
              <a:t>برنامج</a:t>
            </a:r>
            <a:r>
              <a:rPr lang="ar-EG" sz="2900" b="1" dirty="0" smtClean="0">
                <a:solidFill>
                  <a:schemeClr val="bg1"/>
                </a:solidFill>
              </a:rPr>
              <a:t> التربية الرياضية في سياقه التربوي من تصميم هادف منظم وبين مباره للكرة في احدي الشوارع هو ما سيحصل علية الطالب من أهداف تربوية أو قيم ثم نحولها إلي أهداف إجرائية تعليمية قابلة للتطبيق والقياس من المنظور السلوكي  والتي يجب </a:t>
            </a:r>
            <a:r>
              <a:rPr lang="ar-EG" sz="2900" b="1" dirty="0" err="1" smtClean="0">
                <a:solidFill>
                  <a:schemeClr val="bg1"/>
                </a:solidFill>
              </a:rPr>
              <a:t>ان</a:t>
            </a:r>
            <a:r>
              <a:rPr lang="ar-EG" sz="2900" b="1" dirty="0" smtClean="0">
                <a:solidFill>
                  <a:schemeClr val="bg1"/>
                </a:solidFill>
              </a:rPr>
              <a:t> يعبر عنها موضوعيا بما يسمي بالحصائل أو النواتج  .</a:t>
            </a:r>
          </a:p>
          <a:p>
            <a:pPr algn="just">
              <a:buNone/>
            </a:pPr>
            <a:r>
              <a:rPr lang="ar-EG" sz="2900" b="1" dirty="0" smtClean="0">
                <a:solidFill>
                  <a:schemeClr val="bg1"/>
                </a:solidFill>
              </a:rPr>
              <a:t>ولذلك إن وجود فلسفة </a:t>
            </a:r>
            <a:r>
              <a:rPr lang="ar-EG" sz="2900" b="1" dirty="0" smtClean="0">
                <a:solidFill>
                  <a:schemeClr val="tx1">
                    <a:lumMod val="95000"/>
                    <a:lumOff val="5000"/>
                  </a:schemeClr>
                </a:solidFill>
              </a:rPr>
              <a:t>للبرنامج</a:t>
            </a:r>
            <a:r>
              <a:rPr lang="ar-EG" sz="2900" b="1" dirty="0" smtClean="0">
                <a:solidFill>
                  <a:schemeClr val="bg1"/>
                </a:solidFill>
              </a:rPr>
              <a:t>  في ذهن مدرس التربية الرياضية كفيل بضمان وجود تصور نظري لما ينبغي علية </a:t>
            </a:r>
            <a:r>
              <a:rPr lang="ar-EG" sz="2900" b="1" dirty="0" err="1" smtClean="0">
                <a:solidFill>
                  <a:schemeClr val="bg1"/>
                </a:solidFill>
              </a:rPr>
              <a:t>ان</a:t>
            </a:r>
            <a:r>
              <a:rPr lang="ar-EG" sz="2900" b="1" dirty="0" smtClean="0">
                <a:solidFill>
                  <a:schemeClr val="bg1"/>
                </a:solidFill>
              </a:rPr>
              <a:t> يفعل وتتيح له قدرا مناسبا من التفسير والتبرير وإيمانه بمهنته .</a:t>
            </a:r>
          </a:p>
          <a:p>
            <a:pPr algn="r">
              <a:buNone/>
            </a:pPr>
            <a:endParaRPr lang="ar-EG" sz="2900" b="1" dirty="0">
              <a:solidFill>
                <a:schemeClr val="bg1"/>
              </a:solidFill>
            </a:endParaRPr>
          </a:p>
        </p:txBody>
      </p:sp>
      <p:sp>
        <p:nvSpPr>
          <p:cNvPr id="3" name="عنوان 2"/>
          <p:cNvSpPr>
            <a:spLocks noGrp="1"/>
          </p:cNvSpPr>
          <p:nvPr>
            <p:ph type="title"/>
          </p:nvPr>
        </p:nvSpPr>
        <p:spPr>
          <a:xfrm>
            <a:off x="457200" y="71414"/>
            <a:ext cx="8229600" cy="857256"/>
          </a:xfrm>
        </p:spPr>
        <p:txBody>
          <a:bodyPr/>
          <a:lstStyle/>
          <a:p>
            <a:pPr algn="ctr"/>
            <a:r>
              <a:rPr lang="ar-EG" dirty="0" smtClean="0">
                <a:solidFill>
                  <a:schemeClr val="bg2">
                    <a:lumMod val="25000"/>
                  </a:schemeClr>
                </a:solidFill>
              </a:rPr>
              <a:t>فلسفة البرامج في التربية الرياضية</a:t>
            </a:r>
            <a:endParaRPr lang="ar-EG" dirty="0">
              <a:solidFill>
                <a:schemeClr val="bg2">
                  <a:lumMod val="25000"/>
                </a:schemeClr>
              </a:solidFill>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خطط انسيابي: شريط مثقب 4"/>
          <p:cNvSpPr/>
          <p:nvPr/>
        </p:nvSpPr>
        <p:spPr>
          <a:xfrm>
            <a:off x="4355976" y="201960"/>
            <a:ext cx="4559424" cy="1066800"/>
          </a:xfrm>
          <a:prstGeom prst="flowChartPunchedTap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defRPr/>
            </a:pPr>
            <a:r>
              <a:rPr lang="ar-EG" sz="2700" b="1" dirty="0">
                <a:solidFill>
                  <a:schemeClr val="bg2">
                    <a:lumMod val="10000"/>
                  </a:schemeClr>
                </a:solidFill>
              </a:rPr>
              <a:t>ويمكن إيجاد الإسهامات التي تقدمها الفلسفة التربوية للمناهج</a:t>
            </a:r>
            <a:endParaRPr lang="en-US" sz="2700" b="1" dirty="0">
              <a:solidFill>
                <a:schemeClr val="bg2">
                  <a:lumMod val="10000"/>
                </a:schemeClr>
              </a:solidFill>
            </a:endParaRPr>
          </a:p>
        </p:txBody>
      </p:sp>
      <p:graphicFrame>
        <p:nvGraphicFramePr>
          <p:cNvPr id="9" name="رسم تخطيطي 8"/>
          <p:cNvGraphicFramePr/>
          <p:nvPr>
            <p:extLst>
              <p:ext uri="{D42A27DB-BD31-4B8C-83A1-F6EECF244321}">
                <p14:modId xmlns:p14="http://schemas.microsoft.com/office/powerpoint/2010/main" val="2873840155"/>
              </p:ext>
            </p:extLst>
          </p:nvPr>
        </p:nvGraphicFramePr>
        <p:xfrm>
          <a:off x="762001" y="1988840"/>
          <a:ext cx="7772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341" name="Picture 5" descr="C:\Documents and Settings\USER\Desktop\حقوق.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 y="76200"/>
            <a:ext cx="4572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2251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643306" y="1428736"/>
            <a:ext cx="2257412" cy="739749"/>
          </a:xfrm>
          <a:solidFill>
            <a:schemeClr val="accent1"/>
          </a:solidFill>
        </p:spPr>
        <p:txBody>
          <a:bodyPr/>
          <a:lstStyle/>
          <a:p>
            <a:r>
              <a:rPr lang="ar-EG" dirty="0" smtClean="0"/>
              <a:t>تعريف المنهج</a:t>
            </a:r>
            <a:endParaRPr lang="ar-EG" dirty="0"/>
          </a:p>
        </p:txBody>
      </p:sp>
      <p:sp>
        <p:nvSpPr>
          <p:cNvPr id="3" name="عنوان 2"/>
          <p:cNvSpPr>
            <a:spLocks noGrp="1"/>
          </p:cNvSpPr>
          <p:nvPr>
            <p:ph type="title"/>
          </p:nvPr>
        </p:nvSpPr>
        <p:spPr>
          <a:xfrm>
            <a:off x="285720" y="131762"/>
            <a:ext cx="8643998" cy="1011222"/>
          </a:xfrm>
          <a:solidFill>
            <a:schemeClr val="accent3">
              <a:lumMod val="40000"/>
              <a:lumOff val="60000"/>
            </a:schemeClr>
          </a:solidFill>
          <a:ln>
            <a:solidFill>
              <a:srgbClr val="00B050"/>
            </a:solidFill>
          </a:ln>
          <a:effectLst>
            <a:glow rad="63500">
              <a:schemeClr val="accent2">
                <a:satMod val="175000"/>
                <a:alpha val="40000"/>
              </a:schemeClr>
            </a:glow>
          </a:effectLst>
        </p:spPr>
        <p:txBody>
          <a:bodyPr>
            <a:noAutofit/>
          </a:bodyPr>
          <a:lstStyle/>
          <a:p>
            <a:r>
              <a:rPr lang="ar-EG" sz="4400" dirty="0" smtClean="0">
                <a:ln>
                  <a:solidFill>
                    <a:schemeClr val="bg2">
                      <a:lumMod val="10000"/>
                    </a:schemeClr>
                  </a:solidFill>
                </a:ln>
                <a:solidFill>
                  <a:schemeClr val="bg2">
                    <a:lumMod val="50000"/>
                  </a:schemeClr>
                </a:solidFill>
                <a:effectLst>
                  <a:innerShdw blurRad="63500" dist="50800" dir="16200000">
                    <a:prstClr val="black">
                      <a:alpha val="50000"/>
                    </a:prstClr>
                  </a:innerShdw>
                </a:effectLst>
              </a:rPr>
              <a:t>المصطلحات العلمية في مجال البرامج الدراسية</a:t>
            </a:r>
            <a:endParaRPr lang="ar-EG" sz="4400" dirty="0">
              <a:ln>
                <a:solidFill>
                  <a:schemeClr val="bg2">
                    <a:lumMod val="10000"/>
                  </a:schemeClr>
                </a:solidFill>
              </a:ln>
              <a:solidFill>
                <a:schemeClr val="bg2">
                  <a:lumMod val="50000"/>
                </a:schemeClr>
              </a:solidFill>
              <a:effectLst>
                <a:innerShdw blurRad="63500" dist="50800" dir="16200000">
                  <a:prstClr val="black">
                    <a:alpha val="50000"/>
                  </a:prstClr>
                </a:innerShdw>
              </a:effectLst>
            </a:endParaRPr>
          </a:p>
        </p:txBody>
      </p:sp>
      <p:sp>
        <p:nvSpPr>
          <p:cNvPr id="4" name="عنصر نائب للمحتوى 1"/>
          <p:cNvSpPr txBox="1">
            <a:spLocks/>
          </p:cNvSpPr>
          <p:nvPr/>
        </p:nvSpPr>
        <p:spPr>
          <a:xfrm>
            <a:off x="6143636" y="2071678"/>
            <a:ext cx="2686040" cy="739749"/>
          </a:xfrm>
          <a:prstGeom prst="rect">
            <a:avLst/>
          </a:prstGeom>
          <a:solidFill>
            <a:schemeClr val="accent1"/>
          </a:solidFill>
        </p:spPr>
        <p:txBody>
          <a:bodyPr vert="horz">
            <a:normAutofit fontScale="925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المنهج الرأس</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عنصر نائب للمحتوى 1"/>
          <p:cNvSpPr txBox="1">
            <a:spLocks/>
          </p:cNvSpPr>
          <p:nvPr/>
        </p:nvSpPr>
        <p:spPr>
          <a:xfrm>
            <a:off x="6357950" y="3714752"/>
            <a:ext cx="2257412" cy="739749"/>
          </a:xfrm>
          <a:prstGeom prst="rect">
            <a:avLst/>
          </a:prstGeom>
          <a:solidFill>
            <a:schemeClr val="bg2">
              <a:lumMod val="50000"/>
            </a:schemeClr>
          </a:solidFill>
        </p:spPr>
        <p:txBody>
          <a:bodyPr vert="horz">
            <a:normAutofit fontScale="925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البرنامج</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عنصر نائب للمحتوى 1"/>
          <p:cNvSpPr txBox="1">
            <a:spLocks/>
          </p:cNvSpPr>
          <p:nvPr/>
        </p:nvSpPr>
        <p:spPr>
          <a:xfrm>
            <a:off x="571472" y="2046309"/>
            <a:ext cx="2714644" cy="739749"/>
          </a:xfrm>
          <a:prstGeom prst="rect">
            <a:avLst/>
          </a:prstGeom>
          <a:solidFill>
            <a:schemeClr val="bg2">
              <a:lumMod val="50000"/>
            </a:schemeClr>
          </a:solidFill>
        </p:spPr>
        <p:txBody>
          <a:bodyPr vert="horz">
            <a:normAutofit fontScale="925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المنهج الأفقي</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عنصر نائب للمحتوى 1"/>
          <p:cNvSpPr txBox="1">
            <a:spLocks/>
          </p:cNvSpPr>
          <p:nvPr/>
        </p:nvSpPr>
        <p:spPr>
          <a:xfrm>
            <a:off x="3214678" y="2928934"/>
            <a:ext cx="3000396" cy="739749"/>
          </a:xfrm>
          <a:prstGeom prst="rect">
            <a:avLst/>
          </a:prstGeom>
          <a:solidFill>
            <a:schemeClr val="bg2">
              <a:lumMod val="50000"/>
            </a:schemeClr>
          </a:solidFill>
        </p:spPr>
        <p:txBody>
          <a:bodyPr vert="horz">
            <a:normAutofit fontScale="925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المقرر الدراسي</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عنصر نائب للمحتوى 1"/>
          <p:cNvSpPr txBox="1">
            <a:spLocks/>
          </p:cNvSpPr>
          <p:nvPr/>
        </p:nvSpPr>
        <p:spPr>
          <a:xfrm>
            <a:off x="857224" y="3689383"/>
            <a:ext cx="2257412" cy="739749"/>
          </a:xfrm>
          <a:prstGeom prst="rect">
            <a:avLst/>
          </a:prstGeom>
          <a:solidFill>
            <a:schemeClr val="bg2">
              <a:lumMod val="50000"/>
            </a:schemeClr>
          </a:solidFill>
        </p:spPr>
        <p:txBody>
          <a:bodyPr vert="horz">
            <a:normAutofit fontScale="925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المحتوي</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عنصر نائب للمحتوى 1"/>
          <p:cNvSpPr txBox="1">
            <a:spLocks/>
          </p:cNvSpPr>
          <p:nvPr/>
        </p:nvSpPr>
        <p:spPr>
          <a:xfrm>
            <a:off x="6429388" y="5072074"/>
            <a:ext cx="2257412" cy="776294"/>
          </a:xfrm>
          <a:prstGeom prst="rect">
            <a:avLst/>
          </a:prstGeom>
          <a:solidFill>
            <a:schemeClr val="bg2">
              <a:lumMod val="50000"/>
            </a:schemeClr>
          </a:solidFill>
        </p:spPr>
        <p:txBody>
          <a:bodyPr vert="horz">
            <a:normAutofit/>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النشاط</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عنصر نائب للمحتوى 1"/>
          <p:cNvSpPr txBox="1">
            <a:spLocks/>
          </p:cNvSpPr>
          <p:nvPr/>
        </p:nvSpPr>
        <p:spPr>
          <a:xfrm>
            <a:off x="785786" y="5046705"/>
            <a:ext cx="2257412" cy="739749"/>
          </a:xfrm>
          <a:prstGeom prst="rect">
            <a:avLst/>
          </a:prstGeom>
          <a:solidFill>
            <a:schemeClr val="bg2">
              <a:lumMod val="50000"/>
            </a:schemeClr>
          </a:solidFill>
        </p:spPr>
        <p:txBody>
          <a:bodyPr vert="horz">
            <a:normAutofit/>
          </a:bodyPr>
          <a:lstStyle/>
          <a:p>
            <a:pPr marL="365760" marR="0" lvl="0" indent="-256032" algn="ctr" defTabSz="914400" rtl="1" eaLnBrk="1" fontAlgn="auto" latinLnBrk="0" hangingPunct="1">
              <a:lnSpc>
                <a:spcPct val="100000"/>
              </a:lnSpc>
              <a:spcBef>
                <a:spcPts val="400"/>
              </a:spcBef>
              <a:spcAft>
                <a:spcPts val="0"/>
              </a:spcAft>
              <a:buClr>
                <a:schemeClr val="accent1"/>
              </a:buClr>
              <a:buSzPct val="68000"/>
              <a:tabLst/>
              <a:defRPr/>
            </a:pPr>
            <a:r>
              <a:rPr kumimoji="0" lang="ar-EG" sz="2700" b="0" i="0" u="none" strike="noStrike" kern="1200" cap="none" spc="0" normalizeH="0" baseline="0" noProof="0" dirty="0" smtClean="0">
                <a:ln>
                  <a:noFill/>
                </a:ln>
                <a:solidFill>
                  <a:schemeClr val="tx1"/>
                </a:solidFill>
                <a:effectLst/>
                <a:uLnTx/>
                <a:uFillTx/>
                <a:latin typeface="+mn-lt"/>
                <a:ea typeface="+mn-ea"/>
                <a:cs typeface="+mn-cs"/>
              </a:rPr>
              <a:t>تعريف </a:t>
            </a:r>
            <a:r>
              <a:rPr kumimoji="0" lang="ar-EG" sz="2700" b="0" i="0" u="none" strike="noStrike" kern="1200" cap="none" spc="0" normalizeH="0" baseline="0" noProof="0" dirty="0" err="1" smtClean="0">
                <a:ln>
                  <a:noFill/>
                </a:ln>
                <a:solidFill>
                  <a:schemeClr val="tx1"/>
                </a:solidFill>
                <a:effectLst/>
                <a:uLnTx/>
                <a:uFillTx/>
                <a:latin typeface="+mn-lt"/>
                <a:ea typeface="+mn-ea"/>
                <a:cs typeface="+mn-cs"/>
              </a:rPr>
              <a:t>الحواصل</a:t>
            </a:r>
            <a:endParaRPr kumimoji="0" lang="ar-EG"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blinds(horizontal)">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to="" calcmode="lin" valueType="num">
                                      <p:cBhvr>
                                        <p:cTn id="32" dur="1" fill="hold"/>
                                        <p:tgtEl>
                                          <p:spTgt spid="7"/>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heel(4)">
                                      <p:cBhvr>
                                        <p:cTn id="49" dur="20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P spid="4" grpId="0" animBg="1"/>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1"/>
          <p:cNvSpPr>
            <a:spLocks noGrp="1"/>
          </p:cNvSpPr>
          <p:nvPr>
            <p:ph type="title"/>
          </p:nvPr>
        </p:nvSpPr>
        <p:spPr>
          <a:xfrm>
            <a:off x="3419872" y="285728"/>
            <a:ext cx="5366971" cy="785818"/>
          </a:xfrm>
          <a:solidFill>
            <a:schemeClr val="bg1"/>
          </a:solidFill>
        </p:spPr>
        <p:txBody>
          <a:bodyPr>
            <a:normAutofit fontScale="90000"/>
          </a:bodyPr>
          <a:lstStyle/>
          <a:p>
            <a:pPr algn="r"/>
            <a:r>
              <a:rPr lang="ar-EG" dirty="0" smtClean="0">
                <a:solidFill>
                  <a:schemeClr val="accent2"/>
                </a:solidFill>
              </a:rPr>
              <a:t>تعريف </a:t>
            </a:r>
            <a:r>
              <a:rPr lang="ar-EG" dirty="0" smtClean="0">
                <a:solidFill>
                  <a:schemeClr val="accent2"/>
                </a:solidFill>
              </a:rPr>
              <a:t>المنهج : </a:t>
            </a:r>
            <a:r>
              <a:rPr lang="en-US" dirty="0" smtClean="0">
                <a:solidFill>
                  <a:srgbClr val="FF0000"/>
                </a:solidFill>
                <a:effectLst/>
              </a:rPr>
              <a:t>Curriculum</a:t>
            </a:r>
            <a:endParaRPr lang="ar-EG" dirty="0">
              <a:solidFill>
                <a:srgbClr val="FF0000"/>
              </a:solidFill>
            </a:endParaRPr>
          </a:p>
        </p:txBody>
      </p:sp>
      <p:sp>
        <p:nvSpPr>
          <p:cNvPr id="8" name="عنصر نائب للمحتوى 1"/>
          <p:cNvSpPr txBox="1">
            <a:spLocks/>
          </p:cNvSpPr>
          <p:nvPr/>
        </p:nvSpPr>
        <p:spPr>
          <a:xfrm>
            <a:off x="0" y="1285860"/>
            <a:ext cx="8786842" cy="785818"/>
          </a:xfrm>
          <a:prstGeom prst="rect">
            <a:avLst/>
          </a:prstGeom>
          <a:solidFill>
            <a:srgbClr val="0070C0"/>
          </a:solidFill>
        </p:spPr>
        <p:txBody>
          <a:bodyPr vert="horz" rtlCol="0" anchor="ctr">
            <a:normAutofit fontScale="67500" lnSpcReduction="20000"/>
            <a:scene3d>
              <a:camera prst="orthographicFront"/>
              <a:lightRig rig="soft" dir="t"/>
            </a:scene3d>
            <a:sp3d prstMaterial="softEdge">
              <a:bevelT w="25400" h="25400"/>
            </a:sp3d>
          </a:bodyPr>
          <a:lstStyle/>
          <a:p>
            <a:pPr lvl="0">
              <a:spcBef>
                <a:spcPct val="0"/>
              </a:spcBef>
            </a:pPr>
            <a:r>
              <a:rPr lang="ar-IQ" sz="4000" b="1" dirty="0" smtClean="0">
                <a:solidFill>
                  <a:schemeClr val="bg1"/>
                </a:solidFill>
              </a:rPr>
              <a:t>كل الخبرات التي يكتسبها الطالب تحت إشراف المدرسة وتوجيهها سواء كان داخل الصف أو خارجه </a:t>
            </a:r>
            <a:endParaRPr kumimoji="0" lang="ar-EG" sz="4100" b="1" i="0" u="none" strike="noStrike" kern="1200" cap="none" spc="0" normalizeH="0" baseline="0" noProof="0" dirty="0">
              <a:ln>
                <a:noFill/>
              </a:ln>
              <a:solidFill>
                <a:schemeClr val="bg1"/>
              </a:solidFill>
              <a:effectLst>
                <a:outerShdw blurRad="31750" dist="25400" dir="5400000" algn="tl" rotWithShape="0">
                  <a:srgbClr val="000000">
                    <a:alpha val="25000"/>
                  </a:srgbClr>
                </a:outerShdw>
              </a:effectLst>
              <a:uLnTx/>
              <a:uFillTx/>
              <a:latin typeface="+mj-lt"/>
              <a:ea typeface="+mj-ea"/>
              <a:cs typeface="+mj-cs"/>
            </a:endParaRPr>
          </a:p>
        </p:txBody>
      </p:sp>
      <p:sp>
        <p:nvSpPr>
          <p:cNvPr id="9" name="عنصر نائب للمحتوى 1"/>
          <p:cNvSpPr txBox="1">
            <a:spLocks/>
          </p:cNvSpPr>
          <p:nvPr/>
        </p:nvSpPr>
        <p:spPr>
          <a:xfrm>
            <a:off x="5029232" y="2189185"/>
            <a:ext cx="4043362" cy="739749"/>
          </a:xfrm>
          <a:prstGeom prst="rect">
            <a:avLst/>
          </a:prstGeom>
          <a:solidFill>
            <a:schemeClr val="bg1"/>
          </a:solidFill>
        </p:spPr>
        <p:txBody>
          <a:bodyPr vert="horz">
            <a:noAutofit/>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EG" sz="3700" b="1" dirty="0" smtClean="0">
                <a:solidFill>
                  <a:schemeClr val="accent2"/>
                </a:solidFill>
                <a:effectLst>
                  <a:outerShdw blurRad="31750" dist="25400" dir="5400000" algn="tl" rotWithShape="0">
                    <a:srgbClr val="000000">
                      <a:alpha val="25000"/>
                    </a:srgbClr>
                  </a:outerShdw>
                </a:effectLst>
                <a:latin typeface="+mj-lt"/>
                <a:ea typeface="+mj-ea"/>
                <a:cs typeface="+mj-cs"/>
              </a:rPr>
              <a:t>تعريف المنهج الرأس</a:t>
            </a:r>
            <a:endParaRPr lang="ar-EG" sz="3700" b="1" dirty="0">
              <a:solidFill>
                <a:schemeClr val="accent2"/>
              </a:solidFill>
              <a:effectLst>
                <a:outerShdw blurRad="31750" dist="25400" dir="5400000" algn="tl" rotWithShape="0">
                  <a:srgbClr val="000000">
                    <a:alpha val="25000"/>
                  </a:srgbClr>
                </a:outerShdw>
              </a:effectLst>
              <a:latin typeface="+mj-lt"/>
              <a:ea typeface="+mj-ea"/>
              <a:cs typeface="+mj-cs"/>
            </a:endParaRPr>
          </a:p>
        </p:txBody>
      </p:sp>
      <p:sp>
        <p:nvSpPr>
          <p:cNvPr id="11" name="عنصر نائب للمحتوى 1"/>
          <p:cNvSpPr txBox="1">
            <a:spLocks/>
          </p:cNvSpPr>
          <p:nvPr/>
        </p:nvSpPr>
        <p:spPr>
          <a:xfrm>
            <a:off x="71406" y="3143248"/>
            <a:ext cx="8786842" cy="785818"/>
          </a:xfrm>
          <a:prstGeom prst="rect">
            <a:avLst/>
          </a:prstGeom>
          <a:solidFill>
            <a:srgbClr val="0070C0"/>
          </a:solidFill>
        </p:spPr>
        <p:txBody>
          <a:bodyPr vert="horz" rtlCol="0" anchor="ctr">
            <a:normAutofit fontScale="75000" lnSpcReduction="20000"/>
            <a:scene3d>
              <a:camera prst="orthographicFront"/>
              <a:lightRig rig="soft" dir="t"/>
            </a:scene3d>
            <a:sp3d prstMaterial="softEdge">
              <a:bevelT w="25400" h="25400"/>
            </a:sp3d>
          </a:bodyPr>
          <a:lstStyle/>
          <a:p>
            <a:pPr lvl="0">
              <a:spcBef>
                <a:spcPct val="0"/>
              </a:spcBef>
            </a:pPr>
            <a:r>
              <a:rPr lang="ar-EG" sz="4000" b="1" dirty="0" smtClean="0">
                <a:solidFill>
                  <a:schemeClr val="bg1"/>
                </a:solidFill>
              </a:rPr>
              <a:t>يتضمن الخبرات التي تتاح للتلميذ عن طريق تعلمه مادة دراسية معينه</a:t>
            </a:r>
            <a:endParaRPr kumimoji="0" lang="ar-EG" sz="4100" b="1" i="0" u="none" strike="noStrike" kern="1200" cap="none" spc="0" normalizeH="0" baseline="0" noProof="0" dirty="0">
              <a:ln>
                <a:noFill/>
              </a:ln>
              <a:solidFill>
                <a:schemeClr val="bg1"/>
              </a:solidFill>
              <a:effectLst>
                <a:outerShdw blurRad="31750" dist="25400" dir="5400000" algn="tl" rotWithShape="0">
                  <a:srgbClr val="000000">
                    <a:alpha val="25000"/>
                  </a:srgbClr>
                </a:outerShdw>
              </a:effectLst>
              <a:uLnTx/>
              <a:uFillTx/>
              <a:latin typeface="+mj-lt"/>
              <a:ea typeface="+mj-ea"/>
              <a:cs typeface="+mj-cs"/>
            </a:endParaRPr>
          </a:p>
        </p:txBody>
      </p:sp>
      <p:sp>
        <p:nvSpPr>
          <p:cNvPr id="12" name="عنصر نائب للمحتوى 1"/>
          <p:cNvSpPr txBox="1">
            <a:spLocks/>
          </p:cNvSpPr>
          <p:nvPr/>
        </p:nvSpPr>
        <p:spPr>
          <a:xfrm>
            <a:off x="5429256" y="3975135"/>
            <a:ext cx="3429024" cy="739749"/>
          </a:xfrm>
          <a:prstGeom prst="rect">
            <a:avLst/>
          </a:prstGeom>
          <a:solidFill>
            <a:schemeClr val="bg1"/>
          </a:solidFill>
        </p:spPr>
        <p:txBody>
          <a:bodyPr vert="horz">
            <a:noAutofit/>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EG" sz="3100" b="1" dirty="0" smtClean="0">
                <a:solidFill>
                  <a:schemeClr val="accent2"/>
                </a:solidFill>
                <a:effectLst>
                  <a:outerShdw blurRad="31750" dist="25400" dir="5400000" algn="tl" rotWithShape="0">
                    <a:srgbClr val="000000">
                      <a:alpha val="25000"/>
                    </a:srgbClr>
                  </a:outerShdw>
                </a:effectLst>
                <a:latin typeface="+mj-lt"/>
                <a:ea typeface="+mj-ea"/>
                <a:cs typeface="+mj-cs"/>
              </a:rPr>
              <a:t>تعريف المنهج الأفقي</a:t>
            </a:r>
            <a:endParaRPr lang="ar-EG" sz="3100" b="1" dirty="0">
              <a:solidFill>
                <a:schemeClr val="accent2"/>
              </a:solidFill>
              <a:effectLst>
                <a:outerShdw blurRad="31750" dist="25400" dir="5400000" algn="tl" rotWithShape="0">
                  <a:srgbClr val="000000">
                    <a:alpha val="25000"/>
                  </a:srgbClr>
                </a:outerShdw>
              </a:effectLst>
              <a:latin typeface="+mj-lt"/>
              <a:ea typeface="+mj-ea"/>
              <a:cs typeface="+mj-cs"/>
            </a:endParaRPr>
          </a:p>
        </p:txBody>
      </p:sp>
      <p:sp>
        <p:nvSpPr>
          <p:cNvPr id="13" name="عنصر نائب للمحتوى 1"/>
          <p:cNvSpPr txBox="1">
            <a:spLocks/>
          </p:cNvSpPr>
          <p:nvPr/>
        </p:nvSpPr>
        <p:spPr>
          <a:xfrm>
            <a:off x="142844" y="4857760"/>
            <a:ext cx="8786842" cy="928694"/>
          </a:xfrm>
          <a:prstGeom prst="rect">
            <a:avLst/>
          </a:prstGeom>
          <a:solidFill>
            <a:srgbClr val="0070C0"/>
          </a:solidFill>
        </p:spPr>
        <p:txBody>
          <a:bodyPr vert="horz" rtlCol="0" anchor="ctr">
            <a:noAutofit/>
            <a:scene3d>
              <a:camera prst="orthographicFront"/>
              <a:lightRig rig="soft" dir="t"/>
            </a:scene3d>
            <a:sp3d prstMaterial="softEdge">
              <a:bevelT w="25400" h="25400"/>
            </a:sp3d>
          </a:bodyPr>
          <a:lstStyle/>
          <a:p>
            <a:pPr lvl="0">
              <a:spcBef>
                <a:spcPct val="0"/>
              </a:spcBef>
            </a:pPr>
            <a:r>
              <a:rPr lang="ar-EG" sz="3000" b="1" dirty="0" smtClean="0">
                <a:solidFill>
                  <a:schemeClr val="bg1"/>
                </a:solidFill>
              </a:rPr>
              <a:t>مجموع الخبرات المتعددة والمتنوعة التي تتضمنها مقررات دراسية مختلفة لصف دراسي واحد</a:t>
            </a:r>
            <a:endParaRPr kumimoji="0" lang="ar-EG" sz="3000" b="1" i="0" u="none" strike="noStrike" kern="1200" cap="none" spc="0" normalizeH="0" baseline="0" noProof="0" dirty="0">
              <a:ln>
                <a:noFill/>
              </a:ln>
              <a:solidFill>
                <a:schemeClr val="bg1"/>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80">
                                          <p:stCondLst>
                                            <p:cond delay="0"/>
                                          </p:stCondLst>
                                        </p:cTn>
                                        <p:tgtEl>
                                          <p:spTgt spid="9"/>
                                        </p:tgtEl>
                                      </p:cBhvr>
                                    </p:animEffect>
                                    <p:anim calcmode="lin" valueType="num">
                                      <p:cBhvr>
                                        <p:cTn id="1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4" dur="26">
                                          <p:stCondLst>
                                            <p:cond delay="650"/>
                                          </p:stCondLst>
                                        </p:cTn>
                                        <p:tgtEl>
                                          <p:spTgt spid="9"/>
                                        </p:tgtEl>
                                      </p:cBhvr>
                                      <p:to x="100000" y="60000"/>
                                    </p:animScale>
                                    <p:animScale>
                                      <p:cBhvr>
                                        <p:cTn id="25" dur="166" decel="50000">
                                          <p:stCondLst>
                                            <p:cond delay="676"/>
                                          </p:stCondLst>
                                        </p:cTn>
                                        <p:tgtEl>
                                          <p:spTgt spid="9"/>
                                        </p:tgtEl>
                                      </p:cBhvr>
                                      <p:to x="100000" y="100000"/>
                                    </p:animScale>
                                    <p:animScale>
                                      <p:cBhvr>
                                        <p:cTn id="26" dur="26">
                                          <p:stCondLst>
                                            <p:cond delay="1312"/>
                                          </p:stCondLst>
                                        </p:cTn>
                                        <p:tgtEl>
                                          <p:spTgt spid="9"/>
                                        </p:tgtEl>
                                      </p:cBhvr>
                                      <p:to x="100000" y="80000"/>
                                    </p:animScale>
                                    <p:animScale>
                                      <p:cBhvr>
                                        <p:cTn id="27" dur="166" decel="50000">
                                          <p:stCondLst>
                                            <p:cond delay="1338"/>
                                          </p:stCondLst>
                                        </p:cTn>
                                        <p:tgtEl>
                                          <p:spTgt spid="9"/>
                                        </p:tgtEl>
                                      </p:cBhvr>
                                      <p:to x="100000" y="100000"/>
                                    </p:animScale>
                                    <p:animScale>
                                      <p:cBhvr>
                                        <p:cTn id="28" dur="26">
                                          <p:stCondLst>
                                            <p:cond delay="1642"/>
                                          </p:stCondLst>
                                        </p:cTn>
                                        <p:tgtEl>
                                          <p:spTgt spid="9"/>
                                        </p:tgtEl>
                                      </p:cBhvr>
                                      <p:to x="100000" y="90000"/>
                                    </p:animScale>
                                    <p:animScale>
                                      <p:cBhvr>
                                        <p:cTn id="29" dur="166" decel="50000">
                                          <p:stCondLst>
                                            <p:cond delay="1668"/>
                                          </p:stCondLst>
                                        </p:cTn>
                                        <p:tgtEl>
                                          <p:spTgt spid="9"/>
                                        </p:tgtEl>
                                      </p:cBhvr>
                                      <p:to x="100000" y="100000"/>
                                    </p:animScale>
                                    <p:animScale>
                                      <p:cBhvr>
                                        <p:cTn id="30" dur="26">
                                          <p:stCondLst>
                                            <p:cond delay="1808"/>
                                          </p:stCondLst>
                                        </p:cTn>
                                        <p:tgtEl>
                                          <p:spTgt spid="9"/>
                                        </p:tgtEl>
                                      </p:cBhvr>
                                      <p:to x="100000" y="95000"/>
                                    </p:animScale>
                                    <p:animScale>
                                      <p:cBhvr>
                                        <p:cTn id="31" dur="166" decel="50000">
                                          <p:stCondLst>
                                            <p:cond delay="1834"/>
                                          </p:stCondLst>
                                        </p:cTn>
                                        <p:tgtEl>
                                          <p:spTgt spid="9"/>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Scale>
                                      <p:cBhvr>
                                        <p:cTn id="36"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11"/>
                                        </p:tgtEl>
                                        <p:attrNameLst>
                                          <p:attrName>ppt_x</p:attrName>
                                          <p:attrName>ppt_y</p:attrName>
                                        </p:attrNameLst>
                                      </p:cBhvr>
                                    </p:animMotion>
                                    <p:animEffect transition="in" filter="fade">
                                      <p:cBhvr>
                                        <p:cTn id="38" dur="1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lt">
                                    <p:tmPct val="10000"/>
                                  </p:iterate>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13"/>
                                        </p:tgtEl>
                                        <p:attrNameLst>
                                          <p:attrName>ppt_y</p:attrName>
                                        </p:attrNameLst>
                                      </p:cBhvr>
                                      <p:tavLst>
                                        <p:tav tm="0">
                                          <p:val>
                                            <p:strVal val="#ppt_y"/>
                                          </p:val>
                                        </p:tav>
                                        <p:tav tm="100000">
                                          <p:val>
                                            <p:strVal val="#ppt_y"/>
                                          </p:val>
                                        </p:tav>
                                      </p:tavLst>
                                    </p:anim>
                                    <p:anim calcmode="lin" valueType="num">
                                      <p:cBhvr>
                                        <p:cTn id="53"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1"/>
          <p:cNvSpPr>
            <a:spLocks noGrp="1"/>
          </p:cNvSpPr>
          <p:nvPr>
            <p:ph type="title"/>
          </p:nvPr>
        </p:nvSpPr>
        <p:spPr>
          <a:xfrm>
            <a:off x="1619672" y="71414"/>
            <a:ext cx="7310046" cy="785818"/>
          </a:xfrm>
          <a:solidFill>
            <a:schemeClr val="bg1"/>
          </a:solidFill>
        </p:spPr>
        <p:txBody>
          <a:bodyPr>
            <a:normAutofit fontScale="90000"/>
          </a:bodyPr>
          <a:lstStyle/>
          <a:p>
            <a:pPr algn="r"/>
            <a:r>
              <a:rPr lang="ar-EG" dirty="0" smtClean="0">
                <a:solidFill>
                  <a:schemeClr val="accent2"/>
                </a:solidFill>
              </a:rPr>
              <a:t>تعريف المقرر </a:t>
            </a:r>
            <a:r>
              <a:rPr lang="ar-EG" dirty="0" smtClean="0">
                <a:solidFill>
                  <a:schemeClr val="accent2"/>
                </a:solidFill>
              </a:rPr>
              <a:t>الدراسي: </a:t>
            </a:r>
            <a:r>
              <a:rPr lang="en-US" dirty="0">
                <a:solidFill>
                  <a:srgbClr val="FF0000"/>
                </a:solidFill>
                <a:effectLst/>
              </a:rPr>
              <a:t>Course</a:t>
            </a:r>
            <a:r>
              <a:rPr lang="en-US" dirty="0">
                <a:effectLst/>
              </a:rPr>
              <a:t> </a:t>
            </a:r>
            <a:r>
              <a:rPr lang="en-US" dirty="0">
                <a:solidFill>
                  <a:srgbClr val="FF0000"/>
                </a:solidFill>
                <a:effectLst/>
              </a:rPr>
              <a:t>Study</a:t>
            </a:r>
            <a:endParaRPr lang="ar-EG" dirty="0">
              <a:solidFill>
                <a:srgbClr val="FF0000"/>
              </a:solidFill>
            </a:endParaRPr>
          </a:p>
        </p:txBody>
      </p:sp>
      <p:sp>
        <p:nvSpPr>
          <p:cNvPr id="8" name="عنصر نائب للمحتوى 1"/>
          <p:cNvSpPr txBox="1">
            <a:spLocks/>
          </p:cNvSpPr>
          <p:nvPr/>
        </p:nvSpPr>
        <p:spPr>
          <a:xfrm>
            <a:off x="0" y="928670"/>
            <a:ext cx="9072594" cy="1285884"/>
          </a:xfrm>
          <a:prstGeom prst="rect">
            <a:avLst/>
          </a:prstGeom>
          <a:solidFill>
            <a:srgbClr val="0070C0"/>
          </a:solidFill>
        </p:spPr>
        <p:txBody>
          <a:bodyPr vert="horz" rtlCol="0" anchor="ctr">
            <a:normAutofit fontScale="82500" lnSpcReduction="20000"/>
            <a:scene3d>
              <a:camera prst="orthographicFront"/>
              <a:lightRig rig="soft" dir="t"/>
            </a:scene3d>
            <a:sp3d prstMaterial="softEdge">
              <a:bevelT w="25400" h="25400"/>
            </a:sp3d>
          </a:bodyPr>
          <a:lstStyle/>
          <a:p>
            <a:pPr lvl="0">
              <a:spcBef>
                <a:spcPct val="0"/>
              </a:spcBef>
            </a:pPr>
            <a:r>
              <a:rPr lang="ar-EG" sz="4000" b="1" dirty="0" smtClean="0">
                <a:solidFill>
                  <a:schemeClr val="bg1"/>
                </a:solidFill>
              </a:rPr>
              <a:t>  </a:t>
            </a:r>
            <a:r>
              <a:rPr lang="ar-EG" sz="3600" b="1" dirty="0" smtClean="0">
                <a:solidFill>
                  <a:schemeClr val="bg1"/>
                </a:solidFill>
              </a:rPr>
              <a:t>وهو عملية التقاء المنهج الراسي بالمنهج الطولي فهو مجموعه الموضوعات الدراسية التي تقدمها المدرسة إلي التلاميذ في فتره زمنية محدده بغرض تحقيق أهداف تربويه وتعليمية محدده .</a:t>
            </a:r>
            <a:endParaRPr lang="ar-EG" sz="3600" b="1" dirty="0">
              <a:solidFill>
                <a:schemeClr val="bg1"/>
              </a:solidFill>
            </a:endParaRPr>
          </a:p>
        </p:txBody>
      </p:sp>
      <p:sp>
        <p:nvSpPr>
          <p:cNvPr id="9" name="عنصر نائب للمحتوى 1"/>
          <p:cNvSpPr txBox="1">
            <a:spLocks/>
          </p:cNvSpPr>
          <p:nvPr/>
        </p:nvSpPr>
        <p:spPr>
          <a:xfrm>
            <a:off x="3707904" y="2348880"/>
            <a:ext cx="5364690" cy="596873"/>
          </a:xfrm>
          <a:prstGeom prst="rect">
            <a:avLst/>
          </a:prstGeom>
          <a:solidFill>
            <a:schemeClr val="bg1"/>
          </a:solidFill>
        </p:spPr>
        <p:txBody>
          <a:bodyPr vert="horz">
            <a:noAutofit/>
          </a:bodyPr>
          <a:lstStyle/>
          <a:p>
            <a:pPr marL="365760" lvl="0" indent="-256032">
              <a:spcBef>
                <a:spcPts val="400"/>
              </a:spcBef>
              <a:buClr>
                <a:schemeClr val="accent1"/>
              </a:buClr>
              <a:buSzPct val="68000"/>
              <a:buFont typeface="Wingdings 3"/>
              <a:buChar char=""/>
              <a:defRPr/>
            </a:pPr>
            <a:r>
              <a:rPr lang="ar-EG" sz="3700" b="1" dirty="0" smtClean="0">
                <a:solidFill>
                  <a:schemeClr val="accent2"/>
                </a:solidFill>
                <a:effectLst>
                  <a:outerShdw blurRad="31750" dist="25400" dir="5400000" algn="tl" rotWithShape="0">
                    <a:srgbClr val="000000">
                      <a:alpha val="25000"/>
                    </a:srgbClr>
                  </a:outerShdw>
                </a:effectLst>
                <a:latin typeface="+mj-lt"/>
                <a:ea typeface="+mj-ea"/>
                <a:cs typeface="+mj-cs"/>
              </a:rPr>
              <a:t>تعريف </a:t>
            </a:r>
            <a:r>
              <a:rPr lang="ar-EG" sz="3700" b="1" dirty="0" smtClean="0">
                <a:solidFill>
                  <a:schemeClr val="accent2"/>
                </a:solidFill>
                <a:effectLst>
                  <a:outerShdw blurRad="31750" dist="25400" dir="5400000" algn="tl" rotWithShape="0">
                    <a:srgbClr val="000000">
                      <a:alpha val="25000"/>
                    </a:srgbClr>
                  </a:outerShdw>
                </a:effectLst>
                <a:latin typeface="+mj-lt"/>
                <a:ea typeface="+mj-ea"/>
                <a:cs typeface="+mj-cs"/>
              </a:rPr>
              <a:t>البرنامج :</a:t>
            </a:r>
            <a:r>
              <a:rPr lang="en-US" sz="3600" b="1" dirty="0">
                <a:solidFill>
                  <a:srgbClr val="FF0000"/>
                </a:solidFill>
              </a:rPr>
              <a:t>Program</a:t>
            </a:r>
            <a:endParaRPr lang="ar-EG" sz="3600" b="1" dirty="0">
              <a:solidFill>
                <a:srgbClr val="FF0000"/>
              </a:solidFill>
              <a:effectLst>
                <a:outerShdw blurRad="31750" dist="25400" dir="5400000" algn="tl" rotWithShape="0">
                  <a:srgbClr val="000000">
                    <a:alpha val="25000"/>
                  </a:srgbClr>
                </a:outerShdw>
              </a:effectLst>
              <a:latin typeface="+mj-lt"/>
              <a:ea typeface="+mj-ea"/>
              <a:cs typeface="+mj-cs"/>
            </a:endParaRPr>
          </a:p>
        </p:txBody>
      </p:sp>
      <p:sp>
        <p:nvSpPr>
          <p:cNvPr id="12" name="عنصر نائب للمحتوى 1"/>
          <p:cNvSpPr txBox="1">
            <a:spLocks/>
          </p:cNvSpPr>
          <p:nvPr/>
        </p:nvSpPr>
        <p:spPr>
          <a:xfrm>
            <a:off x="3491880" y="4345435"/>
            <a:ext cx="5366400" cy="739749"/>
          </a:xfrm>
          <a:prstGeom prst="rect">
            <a:avLst/>
          </a:prstGeom>
          <a:solidFill>
            <a:schemeClr val="bg1"/>
          </a:solidFill>
        </p:spPr>
        <p:txBody>
          <a:bodyPr vert="horz">
            <a:noAutofit/>
          </a:bodyPr>
          <a:lstStyle/>
          <a:p>
            <a:pPr marL="365760" lvl="0" indent="-256032">
              <a:spcBef>
                <a:spcPts val="400"/>
              </a:spcBef>
              <a:buClr>
                <a:schemeClr val="accent1"/>
              </a:buClr>
              <a:buSzPct val="68000"/>
              <a:buFont typeface="Wingdings 3"/>
              <a:buChar char=""/>
              <a:defRPr/>
            </a:pPr>
            <a:r>
              <a:rPr lang="ar-EG" sz="3100" b="1" dirty="0" smtClean="0">
                <a:solidFill>
                  <a:schemeClr val="accent2"/>
                </a:solidFill>
                <a:effectLst>
                  <a:outerShdw blurRad="31750" dist="25400" dir="5400000" algn="tl" rotWithShape="0">
                    <a:srgbClr val="000000">
                      <a:alpha val="25000"/>
                    </a:srgbClr>
                  </a:outerShdw>
                </a:effectLst>
                <a:latin typeface="+mj-lt"/>
                <a:ea typeface="+mj-ea"/>
                <a:cs typeface="+mj-cs"/>
              </a:rPr>
              <a:t>تعريف </a:t>
            </a:r>
            <a:r>
              <a:rPr lang="ar-EG" sz="3100" b="1" dirty="0" smtClean="0">
                <a:solidFill>
                  <a:schemeClr val="accent2"/>
                </a:solidFill>
                <a:effectLst>
                  <a:outerShdw blurRad="31750" dist="25400" dir="5400000" algn="tl" rotWithShape="0">
                    <a:srgbClr val="000000">
                      <a:alpha val="25000"/>
                    </a:srgbClr>
                  </a:outerShdw>
                </a:effectLst>
                <a:latin typeface="+mj-lt"/>
                <a:ea typeface="+mj-ea"/>
                <a:cs typeface="+mj-cs"/>
              </a:rPr>
              <a:t>المحتوي: </a:t>
            </a:r>
            <a:r>
              <a:rPr lang="en-US" sz="3200" b="1" dirty="0">
                <a:solidFill>
                  <a:srgbClr val="FF0000"/>
                </a:solidFill>
              </a:rPr>
              <a:t>Content </a:t>
            </a:r>
            <a:endParaRPr lang="ar-EG" sz="3100" b="1" dirty="0">
              <a:solidFill>
                <a:srgbClr val="FF0000"/>
              </a:solidFill>
              <a:effectLst>
                <a:outerShdw blurRad="31750" dist="25400" dir="5400000" algn="tl" rotWithShape="0">
                  <a:srgbClr val="000000">
                    <a:alpha val="25000"/>
                  </a:srgbClr>
                </a:outerShdw>
              </a:effectLst>
              <a:latin typeface="+mj-lt"/>
              <a:ea typeface="+mj-ea"/>
              <a:cs typeface="+mj-cs"/>
            </a:endParaRPr>
          </a:p>
        </p:txBody>
      </p:sp>
      <p:sp>
        <p:nvSpPr>
          <p:cNvPr id="13" name="عنصر نائب للمحتوى 1"/>
          <p:cNvSpPr txBox="1">
            <a:spLocks/>
          </p:cNvSpPr>
          <p:nvPr/>
        </p:nvSpPr>
        <p:spPr>
          <a:xfrm>
            <a:off x="0" y="5157192"/>
            <a:ext cx="9072594" cy="928694"/>
          </a:xfrm>
          <a:prstGeom prst="rect">
            <a:avLst/>
          </a:prstGeom>
          <a:solidFill>
            <a:srgbClr val="0070C0"/>
          </a:solidFill>
        </p:spPr>
        <p:txBody>
          <a:bodyPr vert="horz" rtlCol="0" anchor="ctr">
            <a:noAutofit/>
            <a:scene3d>
              <a:camera prst="orthographicFront"/>
              <a:lightRig rig="soft" dir="t"/>
            </a:scene3d>
            <a:sp3d prstMaterial="softEdge">
              <a:bevelT w="25400" h="25400"/>
            </a:sp3d>
          </a:bodyPr>
          <a:lstStyle/>
          <a:p>
            <a:pPr>
              <a:spcBef>
                <a:spcPct val="0"/>
              </a:spcBef>
            </a:pPr>
            <a:r>
              <a:rPr lang="ar-EG" sz="2700" b="1" dirty="0" smtClean="0">
                <a:solidFill>
                  <a:schemeClr val="bg1"/>
                </a:solidFill>
              </a:rPr>
              <a:t>أوجه النشاط المختلفة والخبرات التربوية التي تم اختيارها وتنظيمها لتحقيق الأهداف المرجوة</a:t>
            </a:r>
            <a:endParaRPr lang="ar-EG" sz="2700" b="1" dirty="0">
              <a:solidFill>
                <a:schemeClr val="bg1"/>
              </a:solidFill>
            </a:endParaRPr>
          </a:p>
        </p:txBody>
      </p:sp>
      <p:sp>
        <p:nvSpPr>
          <p:cNvPr id="10" name="عنصر نائب للمحتوى 1"/>
          <p:cNvSpPr txBox="1">
            <a:spLocks/>
          </p:cNvSpPr>
          <p:nvPr/>
        </p:nvSpPr>
        <p:spPr>
          <a:xfrm>
            <a:off x="72008" y="3068960"/>
            <a:ext cx="9036496" cy="1152128"/>
          </a:xfrm>
          <a:prstGeom prst="rect">
            <a:avLst/>
          </a:prstGeom>
          <a:solidFill>
            <a:srgbClr val="0070C0"/>
          </a:solidFill>
          <a:ln>
            <a:solidFill>
              <a:schemeClr val="accent1"/>
            </a:solidFill>
          </a:ln>
        </p:spPr>
        <p:txBody>
          <a:bodyPr vert="horz">
            <a:noAutofit/>
          </a:bodyPr>
          <a:lstStyle/>
          <a:p>
            <a:pPr marL="365760" marR="0" lvl="0" indent="-256032"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EG" sz="2600" b="1" dirty="0">
                <a:solidFill>
                  <a:schemeClr val="bg1"/>
                </a:solidFill>
              </a:rPr>
              <a:t>عبارة عن الخطوات التنفيذية لعملية التخطيط لخطه صممت سلفاً وما يتطلب ذلك من التنفيذ من توزيع زمني وطرق تنفيذ وإمكانات تحقق </a:t>
            </a:r>
            <a:r>
              <a:rPr lang="ar-EG" sz="2600" b="1" dirty="0" smtClean="0">
                <a:solidFill>
                  <a:schemeClr val="bg1"/>
                </a:solidFill>
              </a:rPr>
              <a:t>الخطة الموضوعة</a:t>
            </a:r>
            <a:r>
              <a:rPr lang="ar-EG" sz="2600" b="1" dirty="0">
                <a:solidFill>
                  <a:srgbClr val="0070C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 calcmode="lin" valueType="num">
                                      <p:cBhvr>
                                        <p:cTn id="21" dur="500" fill="hold"/>
                                        <p:tgtEl>
                                          <p:spTgt spid="8"/>
                                        </p:tgtEl>
                                        <p:attrNameLst>
                                          <p:attrName>style.rotation</p:attrName>
                                        </p:attrNameLst>
                                      </p:cBhvr>
                                      <p:tavLst>
                                        <p:tav tm="0">
                                          <p:val>
                                            <p:fltVal val="360"/>
                                          </p:val>
                                        </p:tav>
                                        <p:tav tm="100000">
                                          <p:val>
                                            <p:fltVal val="0"/>
                                          </p:val>
                                        </p:tav>
                                      </p:tavLst>
                                    </p:anim>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strVal val="#ppt_w*0.05"/>
                                          </p:val>
                                        </p:tav>
                                        <p:tav tm="100000">
                                          <p:val>
                                            <p:strVal val="#ppt_w"/>
                                          </p:val>
                                        </p:tav>
                                      </p:tavLst>
                                    </p:anim>
                                    <p:anim calcmode="lin" valueType="num">
                                      <p:cBhvr>
                                        <p:cTn id="28" dur="500" fill="hold"/>
                                        <p:tgtEl>
                                          <p:spTgt spid="9"/>
                                        </p:tgtEl>
                                        <p:attrNameLst>
                                          <p:attrName>ppt_h</p:attrName>
                                        </p:attrNameLst>
                                      </p:cBhvr>
                                      <p:tavLst>
                                        <p:tav tm="0">
                                          <p:val>
                                            <p:strVal val="#ppt_h"/>
                                          </p:val>
                                        </p:tav>
                                        <p:tav tm="100000">
                                          <p:val>
                                            <p:strVal val="#ppt_h"/>
                                          </p:val>
                                        </p:tav>
                                      </p:tavLst>
                                    </p:anim>
                                    <p:anim calcmode="lin" valueType="num">
                                      <p:cBhvr>
                                        <p:cTn id="29" dur="500" fill="hold"/>
                                        <p:tgtEl>
                                          <p:spTgt spid="9"/>
                                        </p:tgtEl>
                                        <p:attrNameLst>
                                          <p:attrName>ppt_x</p:attrName>
                                        </p:attrNameLst>
                                      </p:cBhvr>
                                      <p:tavLst>
                                        <p:tav tm="0">
                                          <p:val>
                                            <p:strVal val="#ppt_x-.2"/>
                                          </p:val>
                                        </p:tav>
                                        <p:tav tm="100000">
                                          <p:val>
                                            <p:strVal val="#ppt_x"/>
                                          </p:val>
                                        </p:tav>
                                      </p:tavLst>
                                    </p:anim>
                                    <p:anim calcmode="lin" valueType="num">
                                      <p:cBhvr>
                                        <p:cTn id="30" dur="500" fill="hold"/>
                                        <p:tgtEl>
                                          <p:spTgt spid="9"/>
                                        </p:tgtEl>
                                        <p:attrNameLst>
                                          <p:attrName>ppt_y</p:attrName>
                                        </p:attrNameLst>
                                      </p:cBhvr>
                                      <p:tavLst>
                                        <p:tav tm="0">
                                          <p:val>
                                            <p:strVal val="#ppt_y"/>
                                          </p:val>
                                        </p:tav>
                                        <p:tav tm="100000">
                                          <p:val>
                                            <p:strVal val="#ppt_y"/>
                                          </p:val>
                                        </p:tav>
                                      </p:tavLst>
                                    </p:anim>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12"/>
                                        </p:tgtEl>
                                        <p:attrNameLst>
                                          <p:attrName>style.visibility</p:attrName>
                                        </p:attrNameLst>
                                      </p:cBhvr>
                                      <p:to>
                                        <p:strVal val="visible"/>
                                      </p:to>
                                    </p:set>
                                    <p:anim by="(-#ppt_w*2)" calcmode="lin" valueType="num">
                                      <p:cBhvr rctx="PPT">
                                        <p:cTn id="42" dur="500" autoRev="1" fill="hold">
                                          <p:stCondLst>
                                            <p:cond delay="0"/>
                                          </p:stCondLst>
                                        </p:cTn>
                                        <p:tgtEl>
                                          <p:spTgt spid="12"/>
                                        </p:tgtEl>
                                        <p:attrNameLst>
                                          <p:attrName>ppt_w</p:attrName>
                                        </p:attrNameLst>
                                      </p:cBhvr>
                                    </p:anim>
                                    <p:anim by="(#ppt_w*0.50)" calcmode="lin" valueType="num">
                                      <p:cBhvr>
                                        <p:cTn id="43" dur="500" decel="50000" autoRev="1" fill="hold">
                                          <p:stCondLst>
                                            <p:cond delay="0"/>
                                          </p:stCondLst>
                                        </p:cTn>
                                        <p:tgtEl>
                                          <p:spTgt spid="12"/>
                                        </p:tgtEl>
                                        <p:attrNameLst>
                                          <p:attrName>ppt_x</p:attrName>
                                        </p:attrNameLst>
                                      </p:cBhvr>
                                    </p:anim>
                                    <p:anim from="(-#ppt_h/2)" to="(#ppt_y)" calcmode="lin" valueType="num">
                                      <p:cBhvr>
                                        <p:cTn id="44" dur="1000" fill="hold">
                                          <p:stCondLst>
                                            <p:cond delay="0"/>
                                          </p:stCondLst>
                                        </p:cTn>
                                        <p:tgtEl>
                                          <p:spTgt spid="12"/>
                                        </p:tgtEl>
                                        <p:attrNameLst>
                                          <p:attrName>ppt_y</p:attrName>
                                        </p:attrNameLst>
                                      </p:cBhvr>
                                    </p:anim>
                                    <p:animRot by="21600000">
                                      <p:cBhvr>
                                        <p:cTn id="45" dur="1000" fill="hold">
                                          <p:stCondLst>
                                            <p:cond delay="0"/>
                                          </p:stCondLst>
                                        </p:cTn>
                                        <p:tgtEl>
                                          <p:spTgt spid="12"/>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48" presetClass="entr" presetSubtype="0" accel="5000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1"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52" dur="1000" fill="hold"/>
                                        <p:tgtEl>
                                          <p:spTgt spid="13"/>
                                        </p:tgtEl>
                                        <p:attrNameLst>
                                          <p:attrName>ppt_y</p:attrName>
                                        </p:attrNameLst>
                                      </p:cBhvr>
                                      <p:tavLst>
                                        <p:tav tm="0">
                                          <p:val>
                                            <p:strVal val="#ppt_y"/>
                                          </p:val>
                                        </p:tav>
                                        <p:tav tm="100000">
                                          <p:val>
                                            <p:strVal val="#ppt_y"/>
                                          </p:val>
                                        </p:tav>
                                      </p:tavLst>
                                    </p:anim>
                                    <p:animEffect transition="in" filter="fade">
                                      <p:cBhvr>
                                        <p:cTn id="5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2" grpId="0" animBg="1"/>
      <p:bldP spid="13"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1"/>
          <p:cNvSpPr>
            <a:spLocks noGrp="1"/>
          </p:cNvSpPr>
          <p:nvPr>
            <p:ph type="title"/>
          </p:nvPr>
        </p:nvSpPr>
        <p:spPr>
          <a:xfrm>
            <a:off x="4355976" y="285728"/>
            <a:ext cx="4430866" cy="785818"/>
          </a:xfrm>
          <a:solidFill>
            <a:schemeClr val="bg1"/>
          </a:solidFill>
        </p:spPr>
        <p:txBody>
          <a:bodyPr>
            <a:normAutofit fontScale="90000"/>
          </a:bodyPr>
          <a:lstStyle/>
          <a:p>
            <a:pPr algn="r"/>
            <a:r>
              <a:rPr lang="ar-EG" dirty="0" smtClean="0">
                <a:solidFill>
                  <a:schemeClr val="accent2"/>
                </a:solidFill>
              </a:rPr>
              <a:t>تعريف </a:t>
            </a:r>
            <a:r>
              <a:rPr lang="ar-EG" dirty="0" smtClean="0">
                <a:solidFill>
                  <a:schemeClr val="accent2"/>
                </a:solidFill>
              </a:rPr>
              <a:t>النشاط :</a:t>
            </a:r>
            <a:r>
              <a:rPr lang="en-US" dirty="0">
                <a:effectLst/>
              </a:rPr>
              <a:t>Activity</a:t>
            </a:r>
            <a:endParaRPr lang="ar-EG" dirty="0">
              <a:solidFill>
                <a:schemeClr val="accent2"/>
              </a:solidFill>
            </a:endParaRPr>
          </a:p>
        </p:txBody>
      </p:sp>
      <p:sp>
        <p:nvSpPr>
          <p:cNvPr id="8" name="عنصر نائب للمحتوى 1"/>
          <p:cNvSpPr txBox="1">
            <a:spLocks/>
          </p:cNvSpPr>
          <p:nvPr/>
        </p:nvSpPr>
        <p:spPr>
          <a:xfrm>
            <a:off x="0" y="1285860"/>
            <a:ext cx="9072594" cy="1285884"/>
          </a:xfrm>
          <a:prstGeom prst="rect">
            <a:avLst/>
          </a:prstGeom>
          <a:solidFill>
            <a:srgbClr val="0070C0"/>
          </a:solidFill>
        </p:spPr>
        <p:txBody>
          <a:bodyPr vert="horz" rtlCol="0" anchor="ctr">
            <a:normAutofit fontScale="75000" lnSpcReduction="20000"/>
            <a:scene3d>
              <a:camera prst="orthographicFront"/>
              <a:lightRig rig="soft" dir="t"/>
            </a:scene3d>
            <a:sp3d prstMaterial="softEdge">
              <a:bevelT w="25400" h="25400"/>
            </a:sp3d>
          </a:bodyPr>
          <a:lstStyle/>
          <a:p>
            <a:pPr lvl="0">
              <a:spcBef>
                <a:spcPct val="0"/>
              </a:spcBef>
            </a:pPr>
            <a:r>
              <a:rPr lang="ar-EG" sz="4000" b="1" dirty="0" smtClean="0">
                <a:solidFill>
                  <a:schemeClr val="bg1"/>
                </a:solidFill>
              </a:rPr>
              <a:t>هي وسيلة تربويه تتضمن ممارسات موجهه يتم من خلالها </a:t>
            </a:r>
            <a:r>
              <a:rPr lang="ar-EG" sz="4000" b="1" dirty="0" err="1" smtClean="0">
                <a:solidFill>
                  <a:schemeClr val="bg1"/>
                </a:solidFill>
              </a:rPr>
              <a:t>اشباع</a:t>
            </a:r>
            <a:r>
              <a:rPr lang="ar-EG" sz="4000" b="1" dirty="0" smtClean="0">
                <a:solidFill>
                  <a:schemeClr val="bg1"/>
                </a:solidFill>
              </a:rPr>
              <a:t> حاجات الفرد ودوافعه من خلال تهيئة المواقف التعليمية  والتي تماثل المواقف التي يقابلها الفرد في حياته اليومية</a:t>
            </a:r>
            <a:endParaRPr lang="ar-EG" sz="3600" b="1" dirty="0">
              <a:solidFill>
                <a:schemeClr val="bg1"/>
              </a:solidFill>
            </a:endParaRPr>
          </a:p>
        </p:txBody>
      </p:sp>
      <p:sp>
        <p:nvSpPr>
          <p:cNvPr id="9" name="عنصر نائب للمحتوى 1"/>
          <p:cNvSpPr txBox="1">
            <a:spLocks/>
          </p:cNvSpPr>
          <p:nvPr/>
        </p:nvSpPr>
        <p:spPr>
          <a:xfrm>
            <a:off x="5029232" y="2928934"/>
            <a:ext cx="4043362" cy="596873"/>
          </a:xfrm>
          <a:prstGeom prst="rect">
            <a:avLst/>
          </a:prstGeom>
          <a:solidFill>
            <a:schemeClr val="bg1"/>
          </a:solidFill>
        </p:spPr>
        <p:txBody>
          <a:bodyPr vert="horz">
            <a:noAutofit/>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EG" sz="3700" b="1" dirty="0" smtClean="0">
                <a:solidFill>
                  <a:schemeClr val="accent2"/>
                </a:solidFill>
                <a:effectLst>
                  <a:outerShdw blurRad="31750" dist="25400" dir="5400000" algn="tl" rotWithShape="0">
                    <a:srgbClr val="000000">
                      <a:alpha val="25000"/>
                    </a:srgbClr>
                  </a:outerShdw>
                </a:effectLst>
                <a:latin typeface="+mj-lt"/>
                <a:ea typeface="+mj-ea"/>
                <a:cs typeface="+mj-cs"/>
              </a:rPr>
              <a:t>تعريف الحواصل</a:t>
            </a:r>
            <a:endParaRPr lang="ar-EG" sz="3700" b="1" dirty="0">
              <a:solidFill>
                <a:schemeClr val="accent2"/>
              </a:solidFill>
              <a:effectLst>
                <a:outerShdw blurRad="31750" dist="25400" dir="5400000" algn="tl" rotWithShape="0">
                  <a:srgbClr val="000000">
                    <a:alpha val="25000"/>
                  </a:srgbClr>
                </a:outerShdw>
              </a:effectLst>
              <a:latin typeface="+mj-lt"/>
              <a:ea typeface="+mj-ea"/>
              <a:cs typeface="+mj-cs"/>
            </a:endParaRPr>
          </a:p>
        </p:txBody>
      </p:sp>
      <p:sp>
        <p:nvSpPr>
          <p:cNvPr id="11" name="عنصر نائب للمحتوى 1"/>
          <p:cNvSpPr txBox="1">
            <a:spLocks/>
          </p:cNvSpPr>
          <p:nvPr/>
        </p:nvSpPr>
        <p:spPr>
          <a:xfrm>
            <a:off x="214314" y="3714752"/>
            <a:ext cx="8786842" cy="785818"/>
          </a:xfrm>
          <a:prstGeom prst="rect">
            <a:avLst/>
          </a:prstGeom>
          <a:solidFill>
            <a:srgbClr val="0070C0"/>
          </a:solidFill>
        </p:spPr>
        <p:txBody>
          <a:bodyPr vert="horz" rtlCol="0" anchor="ctr">
            <a:noAutofit/>
            <a:scene3d>
              <a:camera prst="orthographicFront"/>
              <a:lightRig rig="soft" dir="t"/>
            </a:scene3d>
            <a:sp3d prstMaterial="softEdge">
              <a:bevelT w="25400" h="25400"/>
            </a:sp3d>
          </a:bodyPr>
          <a:lstStyle/>
          <a:p>
            <a:pPr>
              <a:spcBef>
                <a:spcPct val="0"/>
              </a:spcBef>
            </a:pPr>
            <a:r>
              <a:rPr lang="ar-EG" sz="2700" b="1" dirty="0" smtClean="0">
                <a:solidFill>
                  <a:schemeClr val="bg1"/>
                </a:solidFill>
              </a:rPr>
              <a:t>وهي تلك التغيرات السلوكية التي تطرأ علي المتعلم نتيجة للعملية التعليمية .</a:t>
            </a:r>
            <a:endParaRPr lang="ar-EG" sz="27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 by="(-#ppt_w*2)" calcmode="lin" valueType="num">
                                      <p:cBhvr rctx="PPT">
                                        <p:cTn id="19" dur="500" autoRev="1" fill="hold">
                                          <p:stCondLst>
                                            <p:cond delay="0"/>
                                          </p:stCondLst>
                                        </p:cTn>
                                        <p:tgtEl>
                                          <p:spTgt spid="8"/>
                                        </p:tgtEl>
                                        <p:attrNameLst>
                                          <p:attrName>ppt_w</p:attrName>
                                        </p:attrNameLst>
                                      </p:cBhvr>
                                    </p:anim>
                                    <p:anim by="(#ppt_w*0.50)" calcmode="lin" valueType="num">
                                      <p:cBhvr>
                                        <p:cTn id="20" dur="500" decel="50000" autoRev="1" fill="hold">
                                          <p:stCondLst>
                                            <p:cond delay="0"/>
                                          </p:stCondLst>
                                        </p:cTn>
                                        <p:tgtEl>
                                          <p:spTgt spid="8"/>
                                        </p:tgtEl>
                                        <p:attrNameLst>
                                          <p:attrName>ppt_x</p:attrName>
                                        </p:attrNameLst>
                                      </p:cBhvr>
                                    </p:anim>
                                    <p:anim from="(-#ppt_h/2)" to="(#ppt_y)" calcmode="lin" valueType="num">
                                      <p:cBhvr>
                                        <p:cTn id="21" dur="1000" fill="hold">
                                          <p:stCondLst>
                                            <p:cond delay="0"/>
                                          </p:stCondLst>
                                        </p:cTn>
                                        <p:tgtEl>
                                          <p:spTgt spid="8"/>
                                        </p:tgtEl>
                                        <p:attrNameLst>
                                          <p:attrName>ppt_y</p:attrName>
                                        </p:attrNameLst>
                                      </p:cBhvr>
                                    </p:anim>
                                    <p:animRot by="21600000">
                                      <p:cBhvr>
                                        <p:cTn id="22" dur="1000" fill="hold">
                                          <p:stCondLst>
                                            <p:cond delay="0"/>
                                          </p:stCondLst>
                                        </p:cTn>
                                        <p:tgtEl>
                                          <p:spTgt spid="8"/>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Scale>
                                      <p:cBhvr>
                                        <p:cTn id="2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9"/>
                                        </p:tgtEl>
                                        <p:attrNameLst>
                                          <p:attrName>ppt_x</p:attrName>
                                          <p:attrName>ppt_y</p:attrName>
                                        </p:attrNameLst>
                                      </p:cBhvr>
                                    </p:animMotion>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9" presetClass="entr" presetSubtype="0" decel="10000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 calcmode="lin" valueType="num">
                                      <p:cBhvr>
                                        <p:cTn id="36" dur="500" fill="hold"/>
                                        <p:tgtEl>
                                          <p:spTgt spid="11"/>
                                        </p:tgtEl>
                                        <p:attrNameLst>
                                          <p:attrName>style.rotation</p:attrName>
                                        </p:attrNameLst>
                                      </p:cBhvr>
                                      <p:tavLst>
                                        <p:tav tm="0">
                                          <p:val>
                                            <p:fltVal val="360"/>
                                          </p:val>
                                        </p:tav>
                                        <p:tav tm="100000">
                                          <p:val>
                                            <p:fltVal val="0"/>
                                          </p:val>
                                        </p:tav>
                                      </p:tavLst>
                                    </p:anim>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354</TotalTime>
  <Words>1253</Words>
  <Application>Microsoft Office PowerPoint</Application>
  <PresentationFormat>عرض على الشاشة (3:4)‏</PresentationFormat>
  <Paragraphs>130</Paragraphs>
  <Slides>20</Slides>
  <Notes>1</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ملتقى</vt:lpstr>
      <vt:lpstr>برامج التربية الرياضية والمعسكرات إعداد الدكتور / محمد كمال خليل  مدرس المناهج وطرق تدريس  التربية الرياضية</vt:lpstr>
      <vt:lpstr>البرامج  :</vt:lpstr>
      <vt:lpstr>فلسفة البرامج في التربية الرياضية</vt:lpstr>
      <vt:lpstr>فلسفة البرامج في التربية الرياضية</vt:lpstr>
      <vt:lpstr>عرض تقديمي في PowerPoint</vt:lpstr>
      <vt:lpstr>المصطلحات العلمية في مجال البرامج الدراسية</vt:lpstr>
      <vt:lpstr>تعريف المنهج : Curriculum</vt:lpstr>
      <vt:lpstr>تعريف المقرر الدراسي: Course Study</vt:lpstr>
      <vt:lpstr>تعريف النشاط :Activity</vt:lpstr>
      <vt:lpstr>العلاقة بين البرنامج والخطة والمنهج </vt:lpstr>
      <vt:lpstr>الشروط الواجب توافره في الخطة</vt:lpstr>
      <vt:lpstr>عرض تقديمي في PowerPoint</vt:lpstr>
      <vt:lpstr> البرنامج: </vt:lpstr>
      <vt:lpstr> البرنامج: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برامج التربية الرياضية والمعسكرات إعداد الدكتور / محمد كمال خليل  مدرس المناهج وطرق تدريس  التربية الرياضية</dc:title>
  <cp:lastModifiedBy>*</cp:lastModifiedBy>
  <cp:revision>63</cp:revision>
  <dcterms:modified xsi:type="dcterms:W3CDTF">2017-10-15T08:10:22Z</dcterms:modified>
</cp:coreProperties>
</file>